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Lst>
  <p:notesMasterIdLst>
    <p:notesMasterId r:id="rId21"/>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Motivation" id="{b5b43f1f-3fe9-6a77-d623-91cfc63340a9}">
          <p14:sldIdLst>
            <p14:sldId id="256"/>
            <p14:sldId id="257"/>
            <p14:sldId id="258"/>
            <p14:sldId id="259"/>
          </p14:sldIdLst>
        </p14:section>
        <p14:section name="Literature and gap" id="{613d861a-befa-ca9a-5578-8b334b388402}">
          <p14:sldIdLst>
            <p14:sldId id="260"/>
            <p14:sldId id="261"/>
          </p14:sldIdLst>
        </p14:section>
        <p14:section name="Design and implementation" id="{6203f2e0-0113-6e8f-5dc6-76016572f663}">
          <p14:sldIdLst>
            <p14:sldId id="262"/>
            <p14:sldId id="263"/>
            <p14:sldId id="264"/>
            <p14:sldId id="265"/>
          </p14:sldIdLst>
        </p14:section>
        <p14:section name="Evaluation" id="{edca6a1f-048b-42fd-b091-4e1b3532d078}">
          <p14:sldIdLst>
            <p14:sldId id="266"/>
            <p14:sldId id="267"/>
            <p14:sldId id="268"/>
            <p14:sldId id="269"/>
            <p14:sldId id="270"/>
            <p14:sldId id="271"/>
          </p14:sldIdLst>
        </p14:section>
        <p14:section name="Wrap-up" id="{8c971516-a8e2-4ff4-0bd3-30bff56452eb}">
          <p14:sldIdLst>
            <p14:sldId id="272"/>
            <p14:sldId id="273"/>
            <p14:sldId id="274"/>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notesMaster" Target="notesMasters/notesMaster1.xml"/><Relationship Id="rId22" Type="http://schemas.openxmlformats.org/officeDocument/2006/relationships/presProps" Target="presProps.xml"/><Relationship Id="rId23" Type="http://schemas.openxmlformats.org/officeDocument/2006/relationships/viewProps" Target="viewProps.xml"/><Relationship Id="rId24" Type="http://schemas.openxmlformats.org/officeDocument/2006/relationships/theme" Target="theme/theme1.xml"/><Relationship Id="rId25"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Introduce the team and the topic: when a car crashes on a highway, how do we warn the cars behind it within milliseconds? The background is a real frame from our ns-3 simulation: three copies of the same highway, each using a different rule for passing the warning 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108 km/h is 30 m/s, so every 100 ms of warning delay is 3 metres of road. A single 802.11p transmission reaches only about 300 m, but the cars that most need the warning may be far behind. So the alert must be relayed car to car, and the rule each car uses to decide whether and when to relay decides everything.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straight 2 km highway, two lanes each way, cars at 25 to 31 m/s. At t = 3 s Vehicle 0 crashes at the 1.6 km mark and blocks the eastbound side. It broadcasts an ACCIDENT ALERT and repeats it every second with a new sequence number. Eastbound cars brake into a queue behind it. We score delivery over every vehicle on the 2 km section, the region of interest.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Flooding fails for three reasons. With 20 neighbours relaying after the same frame, each picks one of 16 back-off slots and only about 29 percent pick a slot nobody else chose. Ni et al. showed a relay adds on average only 41 percent new coverage. And broadcast has no ACK or retry at the MAC, so a collision just loses the alert.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reviewed 16 peer-reviewed papers in four families. Suppression schemes give farther cars earlier slots but never cancel. Contention relays pick the farthest car but need MAC handshakes, black-bursts or beacons. Gossip saves messages but behaves all-or-nothing. Channel studies show fading sharply lowers broadcast reception, yet relay schemes are rarely compared under fading and real load.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Our gap, narrowed to one: there is no simple relay rule that a socket programmer could deploy on an unmodified 802.11p stack, combining distance-based contention with direction-aware cancellation, evaluated against flooding and gossip under realistic fading, background beacons and repeated alerts. The problem statement on the right is exactly what the rest of the talk delivers.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Rule one: when you first hear an alert, wait a time that shrinks with your distance from the sender. With 5 slots of 2 ms and a nominal range of 300 m, a car near the edge of range relays almost at once, and a car next to the sender waits up to about 8.5 ms. Rule two: while waiting, if you hear the same alert from a car at or beyond you in the direction the alert is travelling, cancel. Duplicates from behind are ignored, so you are never silenced by the copy that reached you.</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Every vehicle is an ns-3 node with a complete stack. VehicleApp is our alert application: it generates alerts on the crashed car, receives them everywhere else, keeps a duplicate cache keyed by origin and sequence number, and runs the relay engine (flooding, gossip or Smart Relay). BeaconApp adds five 200-byte beacons per second per car. Below: UDP socket, IPv4 subnet broadcast, the 802.11p ad hoc MAC and the OFDM PHY. All cars share one channel with log-distance path loss and Nakagami fading.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the network-programming core. Each car creates a UDP datagram socket, enables broadcast (SO_BROADCAST in C), binds to port 4040 on all addresses and registers a receive callback. Sending is AddHeader, then SendTo the subnet broadcast address 10.1.255.255. The receive side uses RecvFrom in a loop and RemoveHeader. The AlertHeader is 40 bytes in network byte order; origin and sequence number identify an alert for duplicate detection, and the sender's position, rewritten by every relay, drives Smart Relay.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Walk the flowchart left to right. If the datagram is our own alert echoed back, discard it. On the first copy, warn the driver, log delay and hop count, compute the slot from the distance and start a timer; when it fires and we are still pending, re-broadcast with our own position and hops plus one. On a duplicate while pending, cancel if the sender is at or beyond us in the alert's direction. The baselines run in the same application; only this decision differs.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Real 802.11p at 6 megabits on a 10 MHz channel, a fading channel, UDP broadcast, 20 to 120 cars, and five background beacons per second per car. We ran every combination of six densities, three schemes and ten seeds: 180 runs in 1 minute 41 seconds. Every random stream is pinned, so for a given seed all three schemes see the same cars and channel; only the relay rule differs.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real frame from our replay, 1.5 milliseconds after the crash, zoomed in on the crash site, with the same cars in all three strips. In flooding every car that heard the alert is already transmitting: the amber rings are radio transmissions and the pink marks are frames destroyed by collisions, 540 already. In Smart Relay only the crashed car has transmitted; the blue arcs are countdown timers, and the farthest car is about to go first.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Thirty milliseconds later on the whole road. The teal lines show who each car first heard the alert from. Flooding reached 56 of 59 cars but needed 57 transmissions and lost 1,132 frames. Gossip stopped at 28 cars: the alert died out mid-road, the all-or-nothing behaviour reported by Haas et al. Smart Relay reached 55 cars with 21 transmissions and 22 lost frames; over all 17 alerts this run it delivered 98.7 percent against flooding's 91.8.</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Packet delivery ratio is the share of cars on the section that received each alert. Smart Relay is on top at every density. The biggest gap is at medium density: 96 percent against 71 for flooding at 60 vehicles. Even at 120 vehicles it is 99.3 against 93.9. At 20 vehicles every scheme is around 30 percent because the road is physically disconnected; no relay rule can jump a gap wider than the radio range.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Why does Smart Relay deliver more? Because it uses the channel far less. Flooding's transmissions grow in a straight line with the number of cars, since every receiver transmits; Smart Relay's barely grow because extra cars mostly cancel their relays: at 120 cars, 35 transmissions against 107. Frames destroyed by collisions, on a log scale on the right, are about 95 percent lower at every density from 40 cars up.</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honest trade-off. Flooding and gossip relay instantly, so their delay is one or two milliseconds. Smart Relay deliberately waits, so its mean delay is 5.5 to 10.8 milliseconds and the 95th percentile is 15 to 30. That is still about ten times below the 100 millisecond budget for safety warnings, and it improves with traffic, because denser roads more often have a car near the edge of range that gets slot zero.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One slide to remember. At 80 vehicles, compared with blind flooding, Smart Relay warns 98.8 percent of drivers instead of 84.6, sends 53 percent fewer packets, loses 95 percent fewer frames to collisions, and pays with 8.4 milliseconds of mean delay, still more than ten times inside the safety budget.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built a complete UDP broadcast alert application in ns-3.45 with its own header, three relay schemes in one codebase, a 180-run study and an animated replay. Smart Relay delivered 96 to 99.3 percent of alerts from 60 cars up, with up to 67 percent fewer packets and about 95 percent fewer collisions, at 5.5 to 10.8 milliseconds of delay. Limitations: a straight highway, scripted braking, exact GPS positions and fixed parameters. Next: adaptive slots, store-carry-forward, SUMO maps and signed alerts.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Thank the audience and the guide, then switch to the live replay: open visualizer/index.html through a local server, press Play, and let the slow motion show the flooding storm next to Smart Relay. Use the Crash site button and the alert arrows to step between alerts.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01" Type="http://schemas.openxmlformats.org/officeDocument/2006/relationships/image" Target="../media/Slide-1-image-1.png"/><Relationship Id="rId102" Type="http://schemas.openxmlformats.org/officeDocument/2006/relationships/slideLayout" Target="../slideLayouts/slideLayout1.xml"/><Relationship Id="rId10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201" Type="http://schemas.openxmlformats.org/officeDocument/2006/relationships/image" Target="../media/Slide-2-image-1.png"/><Relationship Id="rId202" Type="http://schemas.openxmlformats.org/officeDocument/2006/relationships/slideLayout" Target="../slideLayouts/slideLayout1.xml"/><Relationship Id="rId203"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301" Type="http://schemas.openxmlformats.org/officeDocument/2006/relationships/image" Target="../media/Slide-3-image-1.png"/><Relationship Id="rId302" Type="http://schemas.openxmlformats.org/officeDocument/2006/relationships/slideLayout" Target="../slideLayouts/slideLayout1.xml"/><Relationship Id="rId303"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401" Type="http://schemas.openxmlformats.org/officeDocument/2006/relationships/image" Target="../media/Slide-4-image-1.png"/><Relationship Id="rId402" Type="http://schemas.openxmlformats.org/officeDocument/2006/relationships/slideLayout" Target="../slideLayouts/slideLayout1.xml"/><Relationship Id="rId403"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501" Type="http://schemas.openxmlformats.org/officeDocument/2006/relationships/image" Target="../media/Slide-5-image-1.png"/><Relationship Id="rId502" Type="http://schemas.openxmlformats.org/officeDocument/2006/relationships/slideLayout" Target="../slideLayouts/slideLayout1.xml"/><Relationship Id="rId503"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601" Type="http://schemas.openxmlformats.org/officeDocument/2006/relationships/image" Target="../media/Slide-6-image-1.png"/><Relationship Id="rId602" Type="http://schemas.openxmlformats.org/officeDocument/2006/relationships/slideLayout" Target="../slideLayouts/slideLayout1.xml"/><Relationship Id="rId603"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701" Type="http://schemas.openxmlformats.org/officeDocument/2006/relationships/image" Target="../media/Slide-7-image-1.png"/><Relationship Id="rId702" Type="http://schemas.openxmlformats.org/officeDocument/2006/relationships/slideLayout" Target="../slideLayouts/slideLayout1.xml"/><Relationship Id="rId703"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801" Type="http://schemas.openxmlformats.org/officeDocument/2006/relationships/image" Target="../media/Slide-8-image-1.png"/><Relationship Id="rId802" Type="http://schemas.openxmlformats.org/officeDocument/2006/relationships/slideLayout" Target="../slideLayouts/slideLayout1.xml"/><Relationship Id="rId803"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901" Type="http://schemas.openxmlformats.org/officeDocument/2006/relationships/image" Target="../media/Slide-9-image-1.png"/><Relationship Id="rId902" Type="http://schemas.openxmlformats.org/officeDocument/2006/relationships/slideLayout" Target="../slideLayouts/slideLayout1.xml"/><Relationship Id="rId903"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001" Type="http://schemas.openxmlformats.org/officeDocument/2006/relationships/image" Target="../media/Slide-10-image-1.png"/><Relationship Id="rId1002" Type="http://schemas.openxmlformats.org/officeDocument/2006/relationships/slideLayout" Target="../slideLayouts/slideLayout1.xml"/><Relationship Id="rId1003"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101" Type="http://schemas.openxmlformats.org/officeDocument/2006/relationships/image" Target="../media/Slide-11-image-1.png"/><Relationship Id="rId1102" Type="http://schemas.openxmlformats.org/officeDocument/2006/relationships/slideLayout" Target="../slideLayouts/slideLayout1.xml"/><Relationship Id="rId1103"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201" Type="http://schemas.openxmlformats.org/officeDocument/2006/relationships/image" Target="../media/Slide-12-image-1.png"/><Relationship Id="rId1202" Type="http://schemas.openxmlformats.org/officeDocument/2006/relationships/slideLayout" Target="../slideLayouts/slideLayout1.xml"/><Relationship Id="rId1203"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301" Type="http://schemas.openxmlformats.org/officeDocument/2006/relationships/image" Target="../media/Slide-13-image-1.png"/><Relationship Id="rId1302" Type="http://schemas.openxmlformats.org/officeDocument/2006/relationships/slideLayout" Target="../slideLayouts/slideLayout1.xml"/><Relationship Id="rId1303"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401" Type="http://schemas.openxmlformats.org/officeDocument/2006/relationships/image" Target="../media/Slide-14-image-1.png"/><Relationship Id="rId1402" Type="http://schemas.openxmlformats.org/officeDocument/2006/relationships/slideLayout" Target="../slideLayouts/slideLayout1.xml"/><Relationship Id="rId1403"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501" Type="http://schemas.openxmlformats.org/officeDocument/2006/relationships/image" Target="../media/Slide-15-image-1.png"/><Relationship Id="rId1502" Type="http://schemas.openxmlformats.org/officeDocument/2006/relationships/slideLayout" Target="../slideLayouts/slideLayout1.xml"/><Relationship Id="rId1503"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601" Type="http://schemas.openxmlformats.org/officeDocument/2006/relationships/image" Target="../media/Slide-16-image-1.png"/><Relationship Id="rId1602" Type="http://schemas.openxmlformats.org/officeDocument/2006/relationships/slideLayout" Target="../slideLayouts/slideLayout1.xml"/><Relationship Id="rId1603"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701" Type="http://schemas.openxmlformats.org/officeDocument/2006/relationships/image" Target="../media/Slide-17-image-1.png"/><Relationship Id="rId1702" Type="http://schemas.openxmlformats.org/officeDocument/2006/relationships/slideLayout" Target="../slideLayouts/slideLayout1.xml"/><Relationship Id="rId1703"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801" Type="http://schemas.openxmlformats.org/officeDocument/2006/relationships/image" Target="../media/Slide-18-image-1.png"/><Relationship Id="rId1802" Type="http://schemas.openxmlformats.org/officeDocument/2006/relationships/slideLayout" Target="../slideLayouts/slideLayout1.xml"/><Relationship Id="rId1803"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901" Type="http://schemas.openxmlformats.org/officeDocument/2006/relationships/image" Target="../media/Slide-19-image-1.png"/><Relationship Id="rId1902" Type="http://schemas.openxmlformats.org/officeDocument/2006/relationships/slideLayout" Target="../slideLayouts/slideLayout1.xml"/><Relationship Id="rId1903" Type="http://schemas.openxmlformats.org/officeDocument/2006/relationships/notesSlide" Target="../notesSlides/notesSlide19.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blipFill dpi="0" rotWithShape="1">
          <a:blip r:embed="rId101">
            <a:lum/>
          </a:blip>
          <a:srcRect/>
          <a:stretch>
            <a:fillRect/>
          </a:stretch>
        </a:blipFill>
        <a:effectLst/>
      </p:bgPr>
    </p:bg>
    <p:spTree>
      <p:nvGrpSpPr>
        <p:cNvPr id="1001" name="S1 group"/>
        <p:cNvGrpSpPr/>
        <p:nvPr/>
      </p:nvGrpSpPr>
      <p:grpSpPr>
        <a:xfrm>
          <a:off x="0" y="0"/>
          <a:ext cx="0" cy="0"/>
          <a:chOff x="0" y="0"/>
          <a:chExt cx="0" cy="0"/>
        </a:xfrm>
      </p:grpSpPr>
      <p:sp>
        <p:nvSpPr>
          <p:cNvPr id="1002" name="S1 Text 0"/>
          <p:cNvSpPr txBox="1"/>
          <p:nvPr/>
        </p:nvSpPr>
        <p:spPr>
          <a:xfrm>
            <a:off x="685800" y="1325880"/>
            <a:ext cx="8229600" cy="320040"/>
          </a:xfrm>
          <a:prstGeom prst="rect">
            <a:avLst/>
          </a:prstGeom>
          <a:noFill/>
          <a:ln/>
        </p:spPr>
        <p:txBody>
          <a:bodyPr wrap="square" lIns="0" tIns="0" rIns="0" bIns="0" rtlCol="0" anchor="t"/>
          <a:lstStyle/>
          <a:p>
            <a:pPr indent="0" marL="0">
              <a:buNone/>
            </a:pPr>
            <a:r>
              <a:rPr lang="en-US" sz="1300" b="1" spc="300" kern="0" dirty="0">
                <a:solidFill>
                  <a:srgbClr val="FFB547"/>
                </a:solidFill>
              </a:rPr>
              <a:t>NETWORK PROGRAMMING  ·  ALTERNATE ASSESSMENT  ·  2026–27</a:t>
            </a:r>
            <a:endParaRPr lang="en-US" sz="1300" dirty="0"/>
          </a:p>
        </p:txBody>
      </p:sp>
      <p:sp>
        <p:nvSpPr>
          <p:cNvPr id="1003" name="S1 Text 1"/>
          <p:cNvSpPr txBox="1"/>
          <p:nvPr/>
        </p:nvSpPr>
        <p:spPr>
          <a:xfrm>
            <a:off x="685800" y="1783080"/>
            <a:ext cx="7680960" cy="1828800"/>
          </a:xfrm>
          <a:prstGeom prst="rect">
            <a:avLst/>
          </a:prstGeom>
          <a:noFill/>
          <a:ln/>
        </p:spPr>
        <p:txBody>
          <a:bodyPr wrap="square" lIns="0" tIns="0" rIns="0" bIns="0" rtlCol="0" anchor="b"/>
          <a:lstStyle/>
          <a:p>
            <a:pPr algn="l" indent="0" marL="0">
              <a:buNone/>
            </a:pPr>
            <a:r>
              <a:rPr lang="en-US" sz="5000" b="1" dirty="0">
                <a:solidFill>
                  <a:srgbClr val="F2F4F6"/>
                </a:solidFill>
                <a:latin typeface="Arial" pitchFamily="34" charset="0"/>
                <a:ea typeface="Arial" pitchFamily="34" charset="-122"/>
                <a:cs typeface="Arial" pitchFamily="34" charset="-120"/>
              </a:rPr>
              <a:t>SMART EMERGENCY ALERT BROADCASTING</a:t>
            </a:r>
            <a:endParaRPr lang="en-US" sz="5000" dirty="0"/>
          </a:p>
        </p:txBody>
      </p:sp>
      <p:sp>
        <p:nvSpPr>
          <p:cNvPr id="1004" name="S1 Text 2"/>
          <p:cNvSpPr txBox="1"/>
          <p:nvPr/>
        </p:nvSpPr>
        <p:spPr>
          <a:xfrm>
            <a:off x="685800" y="3703320"/>
            <a:ext cx="7498080" cy="640080"/>
          </a:xfrm>
          <a:prstGeom prst="rect">
            <a:avLst/>
          </a:prstGeom>
          <a:noFill/>
          <a:ln/>
        </p:spPr>
        <p:txBody>
          <a:bodyPr wrap="square" lIns="0" tIns="0" rIns="0" bIns="0" rtlCol="0" anchor="t"/>
          <a:lstStyle/>
          <a:p>
            <a:pPr algn="l" indent="0" marL="0">
              <a:buNone/>
            </a:pPr>
            <a:r>
              <a:rPr lang="en-US" sz="2400" dirty="0">
                <a:solidFill>
                  <a:srgbClr val="FFB547"/>
                </a:solidFill>
              </a:rPr>
              <a:t>in Vehicular Ad Hoc Networks using ns-3</a:t>
            </a:r>
            <a:endParaRPr lang="en-US" sz="2400" dirty="0"/>
          </a:p>
        </p:txBody>
      </p:sp>
      <p:sp>
        <p:nvSpPr>
          <p:cNvPr id="1005" name="S1 Text 3"/>
          <p:cNvSpPr txBox="1"/>
          <p:nvPr/>
        </p:nvSpPr>
        <p:spPr>
          <a:xfrm>
            <a:off x="685800" y="4800600"/>
            <a:ext cx="8229600" cy="822960"/>
          </a:xfrm>
          <a:prstGeom prst="rect">
            <a:avLst/>
          </a:prstGeom>
          <a:noFill/>
          <a:ln/>
        </p:spPr>
        <p:txBody>
          <a:bodyPr wrap="square" lIns="0" tIns="0" rIns="0" bIns="0" rtlCol="0" anchor="t"/>
          <a:lstStyle/>
          <a:p>
            <a:pPr indent="0" marL="0">
              <a:spcAft>
                <a:spcPts val="400"/>
              </a:spcAft>
              <a:buNone/>
            </a:pPr>
            <a:r>
              <a:rPr lang="en-US" sz="1800" dirty="0">
                <a:solidFill>
                  <a:srgbClr val="F2F4F6"/>
                </a:solidFill>
              </a:rPr>
              <a:t>[Name 1]  ·  [Name 2]  ·  [Name 3]  ·  [Name 4]</a:t>
            </a:r>
            <a:endParaRPr lang="en-US" sz="1800" dirty="0"/>
          </a:p>
          <a:p>
            <a:pPr indent="0" marL="0">
              <a:spcAft>
                <a:spcPts val="400"/>
              </a:spcAft>
              <a:buNone/>
            </a:pPr>
            <a:r>
              <a:rPr lang="en-US" sz="1400" dirty="0">
                <a:solidFill>
                  <a:srgbClr val="B7C3CF"/>
                </a:solidFill>
              </a:rPr>
              <a:t>Guide: Dr. Sowmya K S, Associate Professor  ·  Dept. of CSE, B.M.S. College of Engineering</a:t>
            </a:r>
            <a:endParaRPr lang="en-US" sz="18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blipFill dpi="0" rotWithShape="1">
          <a:blip r:embed="rId201">
            <a:lum/>
          </a:blip>
          <a:srcRect/>
          <a:stretch>
            <a:fillRect/>
          </a:stretch>
        </a:blipFill>
        <a:effectLst/>
      </p:bgPr>
    </p:bg>
    <p:spTree>
      <p:nvGrpSpPr>
        <p:cNvPr id="2001" name="S2 group"/>
        <p:cNvGrpSpPr/>
        <p:nvPr/>
      </p:nvGrpSpPr>
      <p:grpSpPr>
        <a:xfrm>
          <a:off x="0" y="0"/>
          <a:ext cx="0" cy="0"/>
          <a:chOff x="0" y="0"/>
          <a:chExt cx="0" cy="0"/>
        </a:xfrm>
      </p:grpSpPr>
      <p:sp>
        <p:nvSpPr>
          <p:cNvPr id="2002" name="S2 Text 0"/>
          <p:cNvSpPr txBox="1"/>
          <p:nvPr/>
        </p:nvSpPr>
        <p:spPr>
          <a:xfrm>
            <a:off x="685800" y="6382512"/>
            <a:ext cx="7315200" cy="274320"/>
          </a:xfrm>
          <a:prstGeom prst="rect">
            <a:avLst/>
          </a:prstGeom>
          <a:noFill/>
          <a:ln/>
        </p:spPr>
        <p:txBody>
          <a:bodyPr wrap="square" lIns="0" tIns="0" rIns="0" bIns="0" rtlCol="0" anchor="ctr"/>
          <a:lstStyle/>
          <a:p>
            <a:pPr indent="0" marL="0">
              <a:buNone/>
            </a:pPr>
            <a:r>
              <a:rPr lang="en-US" sz="1100" dirty="0">
                <a:solidFill>
                  <a:srgbClr val="B7C3CF"/>
                </a:solidFill>
              </a:rPr>
              <a:t>Smart Emergency Alert Broadcasting  ·  BMSCE  ·  2026–27</a:t>
            </a:r>
            <a:endParaRPr lang="en-US" sz="1100" dirty="0"/>
          </a:p>
        </p:txBody>
      </p:sp>
      <p:sp>
        <p:nvSpPr>
          <p:cNvPr id="2003" name="S2 Text 1"/>
          <p:cNvSpPr txBox="1"/>
          <p:nvPr/>
        </p:nvSpPr>
        <p:spPr>
          <a:xfrm>
            <a:off x="10591495" y="6382512"/>
            <a:ext cx="914400" cy="274320"/>
          </a:xfrm>
          <a:prstGeom prst="rect">
            <a:avLst/>
          </a:prstGeom>
          <a:noFill/>
          <a:ln/>
        </p:spPr>
        <p:txBody>
          <a:bodyPr wrap="square" lIns="0" tIns="0" rIns="0" bIns="0" rtlCol="0" anchor="ctr"/>
          <a:lstStyle/>
          <a:p>
            <a:pPr algn="r" indent="0" marL="0">
              <a:buNone/>
            </a:pPr>
            <a:r>
              <a:rPr lang="en-US" sz="1100" dirty="0">
                <a:solidFill>
                  <a:srgbClr val="B7C3CF"/>
                </a:solidFill>
              </a:rPr>
              <a:t>2</a:t>
            </a:r>
            <a:endParaRPr lang="en-US" sz="1100" dirty="0"/>
          </a:p>
        </p:txBody>
      </p:sp>
      <p:sp>
        <p:nvSpPr>
          <p:cNvPr id="2004" name="S2 Text 2"/>
          <p:cNvSpPr txBox="1"/>
          <p:nvPr/>
        </p:nvSpPr>
        <p:spPr>
          <a:xfrm>
            <a:off x="685800" y="384048"/>
            <a:ext cx="10820095" cy="777240"/>
          </a:xfrm>
          <a:prstGeom prst="rect">
            <a:avLst/>
          </a:prstGeom>
          <a:noFill/>
          <a:ln/>
        </p:spPr>
        <p:txBody>
          <a:bodyPr wrap="square" lIns="0" tIns="0" rIns="0" bIns="0" rtlCol="0" anchor="ctr"/>
          <a:lstStyle/>
          <a:p>
            <a:pPr algn="l" indent="0" marL="0">
              <a:buNone/>
            </a:pPr>
            <a:r>
              <a:rPr lang="en-US" sz="3200" b="1" dirty="0">
                <a:solidFill>
                  <a:srgbClr val="F2F4F6"/>
                </a:solidFill>
                <a:latin typeface="Arial" pitchFamily="34" charset="0"/>
                <a:ea typeface="Arial" pitchFamily="34" charset="-122"/>
                <a:cs typeface="Arial" pitchFamily="34" charset="-120"/>
              </a:rPr>
              <a:t>Why every millisecond matters</a:t>
            </a:r>
            <a:endParaRPr lang="en-US" sz="3200" dirty="0"/>
          </a:p>
        </p:txBody>
      </p:sp>
      <p:sp>
        <p:nvSpPr>
          <p:cNvPr id="2005" name="S2 Text 3"/>
          <p:cNvSpPr txBox="1"/>
          <p:nvPr/>
        </p:nvSpPr>
        <p:spPr>
          <a:xfrm>
            <a:off x="685800" y="1417320"/>
            <a:ext cx="10820095" cy="1097280"/>
          </a:xfrm>
          <a:prstGeom prst="rect">
            <a:avLst/>
          </a:prstGeom>
          <a:noFill/>
          <a:ln/>
        </p:spPr>
        <p:txBody>
          <a:bodyPr wrap="square" lIns="0" tIns="0" rIns="0" bIns="0" rtlCol="0" anchor="t"/>
          <a:lstStyle/>
          <a:p>
            <a:pPr indent="0" marL="0">
              <a:buNone/>
            </a:pPr>
            <a:r>
              <a:rPr lang="en-US" sz="3600" b="1" dirty="0">
                <a:solidFill>
                  <a:srgbClr val="FFB547"/>
                </a:solidFill>
                <a:latin typeface="Arial" pitchFamily="34" charset="0"/>
                <a:ea typeface="Arial" pitchFamily="34" charset="-122"/>
                <a:cs typeface="Arial" pitchFamily="34" charset="-120"/>
              </a:rPr>
              <a:t>At 108 km/h, a car covers 3 metres every 100 ms.</a:t>
            </a:r>
            <a:endParaRPr lang="en-US" sz="3600" dirty="0"/>
          </a:p>
        </p:txBody>
      </p:sp>
      <p:sp>
        <p:nvSpPr>
          <p:cNvPr id="2006" name="S2 Text 4"/>
          <p:cNvSpPr txBox="1"/>
          <p:nvPr/>
        </p:nvSpPr>
        <p:spPr>
          <a:xfrm>
            <a:off x="685800" y="3886200"/>
            <a:ext cx="3392424" cy="457200"/>
          </a:xfrm>
          <a:prstGeom prst="rect">
            <a:avLst/>
          </a:prstGeom>
          <a:noFill/>
          <a:ln/>
        </p:spPr>
        <p:txBody>
          <a:bodyPr wrap="square" lIns="0" tIns="0" rIns="0" bIns="0" rtlCol="0" anchor="t"/>
          <a:lstStyle/>
          <a:p>
            <a:pPr indent="0" marL="0">
              <a:buNone/>
            </a:pPr>
            <a:r>
              <a:rPr lang="en-US" sz="2200" b="1" dirty="0">
                <a:solidFill>
                  <a:srgbClr val="F2F4F6"/>
                </a:solidFill>
              </a:rPr>
              <a:t>One hop ≈ 300 m</a:t>
            </a:r>
            <a:endParaRPr lang="en-US" sz="2200" dirty="0"/>
          </a:p>
        </p:txBody>
      </p:sp>
      <p:sp>
        <p:nvSpPr>
          <p:cNvPr id="2007" name="S2 Text 5"/>
          <p:cNvSpPr txBox="1"/>
          <p:nvPr/>
        </p:nvSpPr>
        <p:spPr>
          <a:xfrm>
            <a:off x="685800" y="4389120"/>
            <a:ext cx="3291840" cy="1280160"/>
          </a:xfrm>
          <a:prstGeom prst="rect">
            <a:avLst/>
          </a:prstGeom>
          <a:noFill/>
          <a:ln/>
        </p:spPr>
        <p:txBody>
          <a:bodyPr wrap="square" lIns="0" tIns="0" rIns="0" bIns="0" rtlCol="0" anchor="t"/>
          <a:lstStyle/>
          <a:p>
            <a:pPr indent="0" marL="0">
              <a:buNone/>
            </a:pPr>
            <a:r>
              <a:rPr lang="en-US" sz="1600" dirty="0">
                <a:solidFill>
                  <a:srgbClr val="B7C3CF"/>
                </a:solidFill>
              </a:rPr>
              <a:t>An IEEE 802.11p radio reaches only a few hundred metres.</a:t>
            </a:r>
            <a:endParaRPr lang="en-US" sz="1600" dirty="0"/>
          </a:p>
        </p:txBody>
      </p:sp>
      <p:sp>
        <p:nvSpPr>
          <p:cNvPr id="2008" name="S2 Text 6"/>
          <p:cNvSpPr txBox="1"/>
          <p:nvPr/>
        </p:nvSpPr>
        <p:spPr>
          <a:xfrm>
            <a:off x="4398264" y="3886200"/>
            <a:ext cx="3392424" cy="457200"/>
          </a:xfrm>
          <a:prstGeom prst="rect">
            <a:avLst/>
          </a:prstGeom>
          <a:noFill/>
          <a:ln/>
        </p:spPr>
        <p:txBody>
          <a:bodyPr wrap="square" lIns="0" tIns="0" rIns="0" bIns="0" rtlCol="0" anchor="t"/>
          <a:lstStyle/>
          <a:p>
            <a:pPr indent="0" marL="0">
              <a:buNone/>
            </a:pPr>
            <a:r>
              <a:rPr lang="en-US" sz="2200" b="1" dirty="0">
                <a:solidFill>
                  <a:srgbClr val="F2F4F6"/>
                </a:solidFill>
              </a:rPr>
              <a:t>Cars must relay it</a:t>
            </a:r>
            <a:endParaRPr lang="en-US" sz="2200" dirty="0"/>
          </a:p>
        </p:txBody>
      </p:sp>
      <p:sp>
        <p:nvSpPr>
          <p:cNvPr id="2009" name="S2 Text 7"/>
          <p:cNvSpPr txBox="1"/>
          <p:nvPr/>
        </p:nvSpPr>
        <p:spPr>
          <a:xfrm>
            <a:off x="4398264" y="4389120"/>
            <a:ext cx="3291840" cy="1280160"/>
          </a:xfrm>
          <a:prstGeom prst="rect">
            <a:avLst/>
          </a:prstGeom>
          <a:noFill/>
          <a:ln/>
        </p:spPr>
        <p:txBody>
          <a:bodyPr wrap="square" lIns="0" tIns="0" rIns="0" bIns="0" rtlCol="0" anchor="t"/>
          <a:lstStyle/>
          <a:p>
            <a:pPr indent="0" marL="0">
              <a:buNone/>
            </a:pPr>
            <a:r>
              <a:rPr lang="en-US" sz="1600" dirty="0">
                <a:solidFill>
                  <a:srgbClr val="B7C3CF"/>
                </a:solidFill>
              </a:rPr>
              <a:t>The drivers who need the warning can be a kilometre or more behind the crash.</a:t>
            </a:r>
            <a:endParaRPr lang="en-US" sz="1600" dirty="0"/>
          </a:p>
        </p:txBody>
      </p:sp>
      <p:sp>
        <p:nvSpPr>
          <p:cNvPr id="2010" name="S2 Text 8"/>
          <p:cNvSpPr txBox="1"/>
          <p:nvPr/>
        </p:nvSpPr>
        <p:spPr>
          <a:xfrm>
            <a:off x="8110728" y="3886200"/>
            <a:ext cx="3392424" cy="457200"/>
          </a:xfrm>
          <a:prstGeom prst="rect">
            <a:avLst/>
          </a:prstGeom>
          <a:noFill/>
          <a:ln/>
        </p:spPr>
        <p:txBody>
          <a:bodyPr wrap="square" lIns="0" tIns="0" rIns="0" bIns="0" rtlCol="0" anchor="t"/>
          <a:lstStyle/>
          <a:p>
            <a:pPr indent="0" marL="0">
              <a:buNone/>
            </a:pPr>
            <a:r>
              <a:rPr lang="en-US" sz="2200" b="1" dirty="0">
                <a:solidFill>
                  <a:srgbClr val="F2F4F6"/>
                </a:solidFill>
              </a:rPr>
              <a:t>Who relays, and when?</a:t>
            </a:r>
            <a:endParaRPr lang="en-US" sz="2200" dirty="0"/>
          </a:p>
        </p:txBody>
      </p:sp>
      <p:sp>
        <p:nvSpPr>
          <p:cNvPr id="2011" name="S2 Text 9"/>
          <p:cNvSpPr txBox="1"/>
          <p:nvPr/>
        </p:nvSpPr>
        <p:spPr>
          <a:xfrm>
            <a:off x="8110728" y="4389120"/>
            <a:ext cx="3291840" cy="1280160"/>
          </a:xfrm>
          <a:prstGeom prst="rect">
            <a:avLst/>
          </a:prstGeom>
          <a:noFill/>
          <a:ln/>
        </p:spPr>
        <p:txBody>
          <a:bodyPr wrap="square" lIns="0" tIns="0" rIns="0" bIns="0" rtlCol="0" anchor="t"/>
          <a:lstStyle/>
          <a:p>
            <a:pPr indent="0" marL="0">
              <a:buNone/>
            </a:pPr>
            <a:r>
              <a:rPr lang="en-US" sz="1600" dirty="0">
                <a:solidFill>
                  <a:srgbClr val="B7C3CF"/>
                </a:solidFill>
              </a:rPr>
              <a:t>That one decision sets how fast and how far the warning spreads. It is the focus of this project.</a:t>
            </a:r>
            <a:endParaRPr lang="en-US" sz="16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blipFill dpi="0" rotWithShape="1">
          <a:blip r:embed="rId301">
            <a:lum/>
          </a:blip>
          <a:srcRect/>
          <a:stretch>
            <a:fillRect/>
          </a:stretch>
        </a:blipFill>
        <a:effectLst/>
      </p:bgPr>
    </p:bg>
    <p:spTree>
      <p:nvGrpSpPr>
        <p:cNvPr id="3001" name="S3 group"/>
        <p:cNvGrpSpPr/>
        <p:nvPr/>
      </p:nvGrpSpPr>
      <p:grpSpPr>
        <a:xfrm>
          <a:off x="0" y="0"/>
          <a:ext cx="0" cy="0"/>
          <a:chOff x="0" y="0"/>
          <a:chExt cx="0" cy="0"/>
        </a:xfrm>
      </p:grpSpPr>
      <p:sp>
        <p:nvSpPr>
          <p:cNvPr id="3002" name="S3 Text 0"/>
          <p:cNvSpPr txBox="1"/>
          <p:nvPr/>
        </p:nvSpPr>
        <p:spPr>
          <a:xfrm>
            <a:off x="685800" y="6382512"/>
            <a:ext cx="7315200" cy="274320"/>
          </a:xfrm>
          <a:prstGeom prst="rect">
            <a:avLst/>
          </a:prstGeom>
          <a:noFill/>
          <a:ln/>
        </p:spPr>
        <p:txBody>
          <a:bodyPr wrap="square" lIns="0" tIns="0" rIns="0" bIns="0" rtlCol="0" anchor="ctr"/>
          <a:lstStyle/>
          <a:p>
            <a:pPr indent="0" marL="0">
              <a:buNone/>
            </a:pPr>
            <a:r>
              <a:rPr lang="en-US" sz="1100" dirty="0">
                <a:solidFill>
                  <a:srgbClr val="4E5A66"/>
                </a:solidFill>
              </a:rPr>
              <a:t>Smart Emergency Alert Broadcasting  ·  BMSCE  ·  2026–27</a:t>
            </a:r>
            <a:endParaRPr lang="en-US" sz="1100" dirty="0"/>
          </a:p>
        </p:txBody>
      </p:sp>
      <p:sp>
        <p:nvSpPr>
          <p:cNvPr id="3003" name="S3 Text 1"/>
          <p:cNvSpPr txBox="1"/>
          <p:nvPr/>
        </p:nvSpPr>
        <p:spPr>
          <a:xfrm>
            <a:off x="10591495" y="6382512"/>
            <a:ext cx="914400" cy="274320"/>
          </a:xfrm>
          <a:prstGeom prst="rect">
            <a:avLst/>
          </a:prstGeom>
          <a:noFill/>
          <a:ln/>
        </p:spPr>
        <p:txBody>
          <a:bodyPr wrap="square" lIns="0" tIns="0" rIns="0" bIns="0" rtlCol="0" anchor="ctr"/>
          <a:lstStyle/>
          <a:p>
            <a:pPr algn="r" indent="0" marL="0">
              <a:buNone/>
            </a:pPr>
            <a:r>
              <a:rPr lang="en-US" sz="1100" dirty="0">
                <a:solidFill>
                  <a:srgbClr val="4E5A66"/>
                </a:solidFill>
              </a:rPr>
              <a:t>3</a:t>
            </a:r>
            <a:endParaRPr lang="en-US" sz="1100" dirty="0"/>
          </a:p>
        </p:txBody>
      </p:sp>
      <p:sp>
        <p:nvSpPr>
          <p:cNvPr id="3004" name="S3 Text 2"/>
          <p:cNvSpPr txBox="1"/>
          <p:nvPr/>
        </p:nvSpPr>
        <p:spPr>
          <a:xfrm>
            <a:off x="685800" y="384048"/>
            <a:ext cx="10820095" cy="777240"/>
          </a:xfrm>
          <a:prstGeom prst="rect">
            <a:avLst/>
          </a:prstGeom>
          <a:noFill/>
          <a:ln/>
        </p:spPr>
        <p:txBody>
          <a:bodyPr wrap="square" lIns="0" tIns="0" rIns="0" bIns="0" rtlCol="0" anchor="ctr"/>
          <a:lstStyle/>
          <a:p>
            <a:pPr algn="l" indent="0" marL="0">
              <a:buNone/>
            </a:pPr>
            <a:r>
              <a:rPr lang="en-US" sz="3200" b="1" dirty="0">
                <a:solidFill>
                  <a:srgbClr val="10161D"/>
                </a:solidFill>
                <a:latin typeface="Arial" pitchFamily="34" charset="0"/>
                <a:ea typeface="Arial" pitchFamily="34" charset="-122"/>
                <a:cs typeface="Arial" pitchFamily="34" charset="-120"/>
              </a:rPr>
              <a:t>The scenario: one crash on a 2 km highway</a:t>
            </a:r>
            <a:endParaRPr lang="en-US" sz="3200" dirty="0"/>
          </a:p>
        </p:txBody>
      </p:sp>
      <p:sp>
        <p:nvSpPr>
          <p:cNvPr id="3005" name="S3 Text 3"/>
          <p:cNvSpPr txBox="1"/>
          <p:nvPr/>
        </p:nvSpPr>
        <p:spPr>
          <a:xfrm>
            <a:off x="685800" y="5852160"/>
            <a:ext cx="10820095" cy="320040"/>
          </a:xfrm>
          <a:prstGeom prst="rect">
            <a:avLst/>
          </a:prstGeom>
          <a:noFill/>
          <a:ln/>
        </p:spPr>
        <p:txBody>
          <a:bodyPr wrap="square" lIns="0" tIns="0" rIns="0" bIns="0" rtlCol="0" anchor="t"/>
          <a:lstStyle/>
          <a:p>
            <a:pPr algn="ctr" indent="0" marL="0">
              <a:buNone/>
            </a:pPr>
            <a:r>
              <a:rPr lang="en-US" sz="1400" dirty="0">
                <a:solidFill>
                  <a:srgbClr val="4E5A66"/>
                </a:solidFill>
              </a:rPr>
              <a:t>Traffic keeps left, so eastbound lanes are the upper half  ·  20–120 vehicles  ·  the alert repeats every second</a:t>
            </a:r>
            <a:endParaRPr lang="en-US" sz="14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blipFill dpi="0" rotWithShape="1">
          <a:blip r:embed="rId401">
            <a:lum/>
          </a:blip>
          <a:srcRect/>
          <a:stretch>
            <a:fillRect/>
          </a:stretch>
        </a:blipFill>
        <a:effectLst/>
      </p:bgPr>
    </p:bg>
    <p:spTree>
      <p:nvGrpSpPr>
        <p:cNvPr id="4001" name="S4 group"/>
        <p:cNvGrpSpPr/>
        <p:nvPr/>
      </p:nvGrpSpPr>
      <p:grpSpPr>
        <a:xfrm>
          <a:off x="0" y="0"/>
          <a:ext cx="0" cy="0"/>
          <a:chOff x="0" y="0"/>
          <a:chExt cx="0" cy="0"/>
        </a:xfrm>
      </p:grpSpPr>
      <p:sp>
        <p:nvSpPr>
          <p:cNvPr id="4002" name="S4 Text 0"/>
          <p:cNvSpPr txBox="1"/>
          <p:nvPr/>
        </p:nvSpPr>
        <p:spPr>
          <a:xfrm>
            <a:off x="685800" y="6382512"/>
            <a:ext cx="7315200" cy="274320"/>
          </a:xfrm>
          <a:prstGeom prst="rect">
            <a:avLst/>
          </a:prstGeom>
          <a:noFill/>
          <a:ln/>
        </p:spPr>
        <p:txBody>
          <a:bodyPr wrap="square" lIns="0" tIns="0" rIns="0" bIns="0" rtlCol="0" anchor="ctr"/>
          <a:lstStyle/>
          <a:p>
            <a:pPr indent="0" marL="0">
              <a:buNone/>
            </a:pPr>
            <a:r>
              <a:rPr lang="en-US" sz="1100" dirty="0">
                <a:solidFill>
                  <a:srgbClr val="B7C3CF"/>
                </a:solidFill>
              </a:rPr>
              <a:t>Smart Emergency Alert Broadcasting  ·  BMSCE  ·  2026–27</a:t>
            </a:r>
            <a:endParaRPr lang="en-US" sz="1100" dirty="0"/>
          </a:p>
        </p:txBody>
      </p:sp>
      <p:sp>
        <p:nvSpPr>
          <p:cNvPr id="4003" name="S4 Text 1"/>
          <p:cNvSpPr txBox="1"/>
          <p:nvPr/>
        </p:nvSpPr>
        <p:spPr>
          <a:xfrm>
            <a:off x="10591495" y="6382512"/>
            <a:ext cx="914400" cy="274320"/>
          </a:xfrm>
          <a:prstGeom prst="rect">
            <a:avLst/>
          </a:prstGeom>
          <a:noFill/>
          <a:ln/>
        </p:spPr>
        <p:txBody>
          <a:bodyPr wrap="square" lIns="0" tIns="0" rIns="0" bIns="0" rtlCol="0" anchor="ctr"/>
          <a:lstStyle/>
          <a:p>
            <a:pPr algn="r" indent="0" marL="0">
              <a:buNone/>
            </a:pPr>
            <a:r>
              <a:rPr lang="en-US" sz="1100" dirty="0">
                <a:solidFill>
                  <a:srgbClr val="B7C3CF"/>
                </a:solidFill>
              </a:rPr>
              <a:t>4</a:t>
            </a:r>
            <a:endParaRPr lang="en-US" sz="1100" dirty="0"/>
          </a:p>
        </p:txBody>
      </p:sp>
      <p:sp>
        <p:nvSpPr>
          <p:cNvPr id="4004" name="S4 Text 2"/>
          <p:cNvSpPr txBox="1"/>
          <p:nvPr/>
        </p:nvSpPr>
        <p:spPr>
          <a:xfrm>
            <a:off x="685800" y="384048"/>
            <a:ext cx="10820095" cy="777240"/>
          </a:xfrm>
          <a:prstGeom prst="rect">
            <a:avLst/>
          </a:prstGeom>
          <a:noFill/>
          <a:ln/>
        </p:spPr>
        <p:txBody>
          <a:bodyPr wrap="square" lIns="0" tIns="0" rIns="0" bIns="0" rtlCol="0" anchor="ctr"/>
          <a:lstStyle/>
          <a:p>
            <a:pPr algn="l" indent="0" marL="0">
              <a:buNone/>
            </a:pPr>
            <a:r>
              <a:rPr lang="en-US" sz="3200" b="1" dirty="0">
                <a:solidFill>
                  <a:srgbClr val="F2F4F6"/>
                </a:solidFill>
                <a:latin typeface="Arial" pitchFamily="34" charset="0"/>
                <a:ea typeface="Arial" pitchFamily="34" charset="-122"/>
                <a:cs typeface="Arial" pitchFamily="34" charset="-120"/>
              </a:rPr>
              <a:t>Blind flooding starts a broadcast storm</a:t>
            </a:r>
            <a:endParaRPr lang="en-US" sz="3200" dirty="0"/>
          </a:p>
        </p:txBody>
      </p:sp>
      <p:sp>
        <p:nvSpPr>
          <p:cNvPr id="4005" name="S4 Text 3"/>
          <p:cNvSpPr txBox="1"/>
          <p:nvPr/>
        </p:nvSpPr>
        <p:spPr>
          <a:xfrm>
            <a:off x="685800" y="1325880"/>
            <a:ext cx="10058400" cy="731520"/>
          </a:xfrm>
          <a:prstGeom prst="rect">
            <a:avLst/>
          </a:prstGeom>
          <a:noFill/>
          <a:ln/>
        </p:spPr>
        <p:txBody>
          <a:bodyPr wrap="square" lIns="0" tIns="0" rIns="0" bIns="0" rtlCol="0" anchor="t"/>
          <a:lstStyle/>
          <a:p>
            <a:pPr indent="0" marL="0">
              <a:buNone/>
            </a:pPr>
            <a:r>
              <a:rPr lang="en-US" sz="1800" dirty="0">
                <a:solidFill>
                  <a:srgbClr val="B7C3CF"/>
                </a:solidFill>
              </a:rPr>
              <a:t>If every car re-sends the alert the moment it hears it, dozens of cars transmit at once on one shared channel.</a:t>
            </a:r>
            <a:endParaRPr lang="en-US" sz="1800" dirty="0"/>
          </a:p>
        </p:txBody>
      </p:sp>
      <p:sp>
        <p:nvSpPr>
          <p:cNvPr id="4006" name="S4 Text 4"/>
          <p:cNvSpPr txBox="1"/>
          <p:nvPr/>
        </p:nvSpPr>
        <p:spPr>
          <a:xfrm>
            <a:off x="1005840" y="2651760"/>
            <a:ext cx="2743200" cy="914400"/>
          </a:xfrm>
          <a:prstGeom prst="rect">
            <a:avLst/>
          </a:prstGeom>
          <a:noFill/>
          <a:ln/>
        </p:spPr>
        <p:txBody>
          <a:bodyPr wrap="square" lIns="0" tIns="0" rIns="0" bIns="0" rtlCol="0" anchor="t"/>
          <a:lstStyle/>
          <a:p>
            <a:pPr indent="0" marL="0">
              <a:buNone/>
            </a:pPr>
            <a:r>
              <a:rPr lang="en-US" sz="5400" b="1" dirty="0">
                <a:solidFill>
                  <a:srgbClr val="FFB547"/>
                </a:solidFill>
                <a:latin typeface="Arial" pitchFamily="34" charset="0"/>
                <a:ea typeface="Arial" pitchFamily="34" charset="-122"/>
                <a:cs typeface="Arial" pitchFamily="34" charset="-120"/>
              </a:rPr>
              <a:t>29 %</a:t>
            </a:r>
            <a:endParaRPr lang="en-US" sz="5400" dirty="0"/>
          </a:p>
        </p:txBody>
      </p:sp>
      <p:sp>
        <p:nvSpPr>
          <p:cNvPr id="4007" name="S4 Text 5"/>
          <p:cNvSpPr txBox="1"/>
          <p:nvPr/>
        </p:nvSpPr>
        <p:spPr>
          <a:xfrm>
            <a:off x="1005840" y="3703320"/>
            <a:ext cx="2743200" cy="1737360"/>
          </a:xfrm>
          <a:prstGeom prst="rect">
            <a:avLst/>
          </a:prstGeom>
          <a:noFill/>
          <a:ln/>
        </p:spPr>
        <p:txBody>
          <a:bodyPr wrap="square" lIns="0" tIns="0" rIns="0" bIns="0" rtlCol="0" anchor="t"/>
          <a:lstStyle/>
          <a:p>
            <a:pPr indent="0" marL="0">
              <a:buNone/>
            </a:pPr>
            <a:r>
              <a:rPr lang="en-US" sz="1600" dirty="0">
                <a:solidFill>
                  <a:srgbClr val="DFE6EC"/>
                </a:solidFill>
              </a:rPr>
              <a:t>of 20 simultaneous relays avoid a collision: (15/16)¹⁹ with 16 back-off slots.</a:t>
            </a:r>
            <a:endParaRPr lang="en-US" sz="1600" dirty="0"/>
          </a:p>
        </p:txBody>
      </p:sp>
      <p:sp>
        <p:nvSpPr>
          <p:cNvPr id="4008" name="S4 Text 6"/>
          <p:cNvSpPr txBox="1"/>
          <p:nvPr/>
        </p:nvSpPr>
        <p:spPr>
          <a:xfrm>
            <a:off x="4718304" y="2651760"/>
            <a:ext cx="2743200" cy="914400"/>
          </a:xfrm>
          <a:prstGeom prst="rect">
            <a:avLst/>
          </a:prstGeom>
          <a:noFill/>
          <a:ln/>
        </p:spPr>
        <p:txBody>
          <a:bodyPr wrap="square" lIns="0" tIns="0" rIns="0" bIns="0" rtlCol="0" anchor="t"/>
          <a:lstStyle/>
          <a:p>
            <a:pPr indent="0" marL="0">
              <a:buNone/>
            </a:pPr>
            <a:r>
              <a:rPr lang="en-US" sz="5400" b="1" dirty="0">
                <a:solidFill>
                  <a:srgbClr val="FFB547"/>
                </a:solidFill>
                <a:latin typeface="Arial" pitchFamily="34" charset="0"/>
                <a:ea typeface="Arial" pitchFamily="34" charset="-122"/>
                <a:cs typeface="Arial" pitchFamily="34" charset="-120"/>
              </a:rPr>
              <a:t>41 %</a:t>
            </a:r>
            <a:endParaRPr lang="en-US" sz="5400" dirty="0"/>
          </a:p>
        </p:txBody>
      </p:sp>
      <p:sp>
        <p:nvSpPr>
          <p:cNvPr id="4009" name="S4 Text 7"/>
          <p:cNvSpPr txBox="1"/>
          <p:nvPr/>
        </p:nvSpPr>
        <p:spPr>
          <a:xfrm>
            <a:off x="4718304" y="3703320"/>
            <a:ext cx="2743200" cy="1737360"/>
          </a:xfrm>
          <a:prstGeom prst="rect">
            <a:avLst/>
          </a:prstGeom>
          <a:noFill/>
          <a:ln/>
        </p:spPr>
        <p:txBody>
          <a:bodyPr wrap="square" lIns="0" tIns="0" rIns="0" bIns="0" rtlCol="0" anchor="t"/>
          <a:lstStyle/>
          <a:p>
            <a:pPr indent="0" marL="0">
              <a:buNone/>
            </a:pPr>
            <a:r>
              <a:rPr lang="en-US" sz="1600" dirty="0">
                <a:solidFill>
                  <a:srgbClr val="DFE6EC"/>
                </a:solidFill>
              </a:rPr>
              <a:t>average new area a relay adds, because most of its range overlaps the sender’s (Ni et al., 1999).</a:t>
            </a:r>
            <a:endParaRPr lang="en-US" sz="1600" dirty="0"/>
          </a:p>
        </p:txBody>
      </p:sp>
      <p:sp>
        <p:nvSpPr>
          <p:cNvPr id="4010" name="S4 Text 8"/>
          <p:cNvSpPr txBox="1"/>
          <p:nvPr/>
        </p:nvSpPr>
        <p:spPr>
          <a:xfrm>
            <a:off x="8430768" y="2651760"/>
            <a:ext cx="2743200" cy="914400"/>
          </a:xfrm>
          <a:prstGeom prst="rect">
            <a:avLst/>
          </a:prstGeom>
          <a:noFill/>
          <a:ln/>
        </p:spPr>
        <p:txBody>
          <a:bodyPr wrap="square" lIns="0" tIns="0" rIns="0" bIns="0" rtlCol="0" anchor="t"/>
          <a:lstStyle/>
          <a:p>
            <a:pPr indent="0" marL="0">
              <a:buNone/>
            </a:pPr>
            <a:r>
              <a:rPr lang="en-US" sz="5400" b="1" dirty="0">
                <a:solidFill>
                  <a:srgbClr val="FFB547"/>
                </a:solidFill>
                <a:latin typeface="Arial" pitchFamily="34" charset="0"/>
                <a:ea typeface="Arial" pitchFamily="34" charset="-122"/>
                <a:cs typeface="Arial" pitchFamily="34" charset="-120"/>
              </a:rPr>
              <a:t>0 ACKs</a:t>
            </a:r>
            <a:endParaRPr lang="en-US" sz="5400" dirty="0"/>
          </a:p>
        </p:txBody>
      </p:sp>
      <p:sp>
        <p:nvSpPr>
          <p:cNvPr id="4011" name="S4 Text 9"/>
          <p:cNvSpPr txBox="1"/>
          <p:nvPr/>
        </p:nvSpPr>
        <p:spPr>
          <a:xfrm>
            <a:off x="8430768" y="3703320"/>
            <a:ext cx="2743200" cy="1737360"/>
          </a:xfrm>
          <a:prstGeom prst="rect">
            <a:avLst/>
          </a:prstGeom>
          <a:noFill/>
          <a:ln/>
        </p:spPr>
        <p:txBody>
          <a:bodyPr wrap="square" lIns="0" tIns="0" rIns="0" bIns="0" rtlCol="0" anchor="t"/>
          <a:lstStyle/>
          <a:p>
            <a:pPr indent="0" marL="0">
              <a:buNone/>
            </a:pPr>
            <a:r>
              <a:rPr lang="en-US" sz="1600" dirty="0">
                <a:solidFill>
                  <a:srgbClr val="DFE6EC"/>
                </a:solidFill>
              </a:rPr>
              <a:t>Broadcast frames are never acknowledged or retransmitted, so a collided alert is simply lost.</a:t>
            </a:r>
            <a:endParaRPr lang="en-US" sz="16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blipFill dpi="0" rotWithShape="1">
          <a:blip r:embed="rId501">
            <a:lum/>
          </a:blip>
          <a:srcRect/>
          <a:stretch>
            <a:fillRect/>
          </a:stretch>
        </a:blipFill>
        <a:effectLst/>
      </p:bgPr>
    </p:bg>
    <p:spTree>
      <p:nvGrpSpPr>
        <p:cNvPr id="5001" name="S5 group"/>
        <p:cNvGrpSpPr/>
        <p:nvPr/>
      </p:nvGrpSpPr>
      <p:grpSpPr>
        <a:xfrm>
          <a:off x="0" y="0"/>
          <a:ext cx="0" cy="0"/>
          <a:chOff x="0" y="0"/>
          <a:chExt cx="0" cy="0"/>
        </a:xfrm>
      </p:grpSpPr>
      <p:sp>
        <p:nvSpPr>
          <p:cNvPr id="5002" name="S5 Text 0"/>
          <p:cNvSpPr txBox="1"/>
          <p:nvPr/>
        </p:nvSpPr>
        <p:spPr>
          <a:xfrm>
            <a:off x="685800" y="6382512"/>
            <a:ext cx="7315200" cy="274320"/>
          </a:xfrm>
          <a:prstGeom prst="rect">
            <a:avLst/>
          </a:prstGeom>
          <a:noFill/>
          <a:ln/>
        </p:spPr>
        <p:txBody>
          <a:bodyPr wrap="square" lIns="0" tIns="0" rIns="0" bIns="0" rtlCol="0" anchor="ctr"/>
          <a:lstStyle/>
          <a:p>
            <a:pPr indent="0" marL="0">
              <a:buNone/>
            </a:pPr>
            <a:r>
              <a:rPr lang="en-US" sz="1100" dirty="0">
                <a:solidFill>
                  <a:srgbClr val="4E5A66"/>
                </a:solidFill>
              </a:rPr>
              <a:t>Smart Emergency Alert Broadcasting  ·  BMSCE  ·  2026–27</a:t>
            </a:r>
            <a:endParaRPr lang="en-US" sz="1100" dirty="0"/>
          </a:p>
        </p:txBody>
      </p:sp>
      <p:sp>
        <p:nvSpPr>
          <p:cNvPr id="5003" name="S5 Text 1"/>
          <p:cNvSpPr txBox="1"/>
          <p:nvPr/>
        </p:nvSpPr>
        <p:spPr>
          <a:xfrm>
            <a:off x="10591495" y="6382512"/>
            <a:ext cx="914400" cy="274320"/>
          </a:xfrm>
          <a:prstGeom prst="rect">
            <a:avLst/>
          </a:prstGeom>
          <a:noFill/>
          <a:ln/>
        </p:spPr>
        <p:txBody>
          <a:bodyPr wrap="square" lIns="0" tIns="0" rIns="0" bIns="0" rtlCol="0" anchor="ctr"/>
          <a:lstStyle/>
          <a:p>
            <a:pPr algn="r" indent="0" marL="0">
              <a:buNone/>
            </a:pPr>
            <a:r>
              <a:rPr lang="en-US" sz="1100" dirty="0">
                <a:solidFill>
                  <a:srgbClr val="4E5A66"/>
                </a:solidFill>
              </a:rPr>
              <a:t>5</a:t>
            </a:r>
            <a:endParaRPr lang="en-US" sz="1100" dirty="0"/>
          </a:p>
        </p:txBody>
      </p:sp>
      <p:sp>
        <p:nvSpPr>
          <p:cNvPr id="5004" name="S5 Text 2"/>
          <p:cNvSpPr txBox="1"/>
          <p:nvPr/>
        </p:nvSpPr>
        <p:spPr>
          <a:xfrm>
            <a:off x="685800" y="384048"/>
            <a:ext cx="10820095" cy="777240"/>
          </a:xfrm>
          <a:prstGeom prst="rect">
            <a:avLst/>
          </a:prstGeom>
          <a:noFill/>
          <a:ln/>
        </p:spPr>
        <p:txBody>
          <a:bodyPr wrap="square" lIns="0" tIns="0" rIns="0" bIns="0" rtlCol="0" anchor="ctr"/>
          <a:lstStyle/>
          <a:p>
            <a:pPr algn="l" indent="0" marL="0">
              <a:buNone/>
            </a:pPr>
            <a:r>
              <a:rPr lang="en-US" sz="3200" b="1" dirty="0">
                <a:solidFill>
                  <a:srgbClr val="10161D"/>
                </a:solidFill>
                <a:latin typeface="Arial" pitchFamily="34" charset="0"/>
                <a:ea typeface="Arial" pitchFamily="34" charset="-122"/>
                <a:cs typeface="Arial" pitchFamily="34" charset="-120"/>
              </a:rPr>
              <a:t>16 papers, four families of solutions</a:t>
            </a:r>
            <a:endParaRPr lang="en-US" sz="3200" dirty="0"/>
          </a:p>
        </p:txBody>
      </p:sp>
      <p:sp>
        <p:nvSpPr>
          <p:cNvPr id="5005" name="S5 Text 3"/>
          <p:cNvSpPr txBox="1"/>
          <p:nvPr/>
        </p:nvSpPr>
        <p:spPr>
          <a:xfrm>
            <a:off x="960120" y="2423160"/>
            <a:ext cx="2011680" cy="274320"/>
          </a:xfrm>
          <a:prstGeom prst="rect">
            <a:avLst/>
          </a:prstGeom>
          <a:noFill/>
          <a:ln/>
        </p:spPr>
        <p:txBody>
          <a:bodyPr wrap="square" lIns="0" tIns="0" rIns="0" bIns="0" rtlCol="0" anchor="t"/>
          <a:lstStyle/>
          <a:p>
            <a:pPr indent="0" marL="0">
              <a:buNone/>
            </a:pPr>
            <a:r>
              <a:rPr lang="en-US" sz="1200" b="1" dirty="0">
                <a:solidFill>
                  <a:srgbClr val="9A5600"/>
                </a:solidFill>
              </a:rPr>
              <a:t>[1] [2]</a:t>
            </a:r>
            <a:endParaRPr lang="en-US" sz="1200" dirty="0"/>
          </a:p>
        </p:txBody>
      </p:sp>
      <p:sp>
        <p:nvSpPr>
          <p:cNvPr id="5006" name="S5 Text 4"/>
          <p:cNvSpPr txBox="1"/>
          <p:nvPr/>
        </p:nvSpPr>
        <p:spPr>
          <a:xfrm>
            <a:off x="960120" y="2724912"/>
            <a:ext cx="2011680" cy="685800"/>
          </a:xfrm>
          <a:prstGeom prst="rect">
            <a:avLst/>
          </a:prstGeom>
          <a:noFill/>
          <a:ln/>
        </p:spPr>
        <p:txBody>
          <a:bodyPr wrap="square" lIns="0" tIns="0" rIns="0" bIns="0" rtlCol="0" anchor="t"/>
          <a:lstStyle/>
          <a:p>
            <a:pPr indent="0" marL="0">
              <a:buNone/>
            </a:pPr>
            <a:r>
              <a:rPr lang="en-US" sz="1900" b="1" dirty="0">
                <a:solidFill>
                  <a:srgbClr val="10161D"/>
                </a:solidFill>
              </a:rPr>
              <a:t>Storm suppression</a:t>
            </a:r>
            <a:endParaRPr lang="en-US" sz="1900" dirty="0"/>
          </a:p>
        </p:txBody>
      </p:sp>
      <p:sp>
        <p:nvSpPr>
          <p:cNvPr id="5007" name="S5 Text 5"/>
          <p:cNvSpPr txBox="1"/>
          <p:nvPr/>
        </p:nvSpPr>
        <p:spPr>
          <a:xfrm>
            <a:off x="960120" y="3429000"/>
            <a:ext cx="2011680" cy="1325880"/>
          </a:xfrm>
          <a:prstGeom prst="rect">
            <a:avLst/>
          </a:prstGeom>
          <a:noFill/>
          <a:ln/>
        </p:spPr>
        <p:txBody>
          <a:bodyPr wrap="square" lIns="0" tIns="0" rIns="0" bIns="0" rtlCol="0" anchor="t"/>
          <a:lstStyle/>
          <a:p>
            <a:pPr indent="0" marL="0">
              <a:buNone/>
            </a:pPr>
            <a:r>
              <a:rPr lang="en-US" sz="1400" dirty="0">
                <a:solidFill>
                  <a:srgbClr val="33414E"/>
                </a:solidFill>
              </a:rPr>
              <a:t>Slotted and weighted persistence: farther receivers get earlier slots.</a:t>
            </a:r>
            <a:endParaRPr lang="en-US" sz="1400" dirty="0"/>
          </a:p>
        </p:txBody>
      </p:sp>
      <p:sp>
        <p:nvSpPr>
          <p:cNvPr id="5008" name="S5 Text 6"/>
          <p:cNvSpPr txBox="1"/>
          <p:nvPr/>
        </p:nvSpPr>
        <p:spPr>
          <a:xfrm>
            <a:off x="960120" y="4800600"/>
            <a:ext cx="2011680" cy="1005840"/>
          </a:xfrm>
          <a:prstGeom prst="rect">
            <a:avLst/>
          </a:prstGeom>
          <a:noFill/>
          <a:ln/>
        </p:spPr>
        <p:txBody>
          <a:bodyPr wrap="square" lIns="0" tIns="0" rIns="0" bIns="0" rtlCol="0" anchor="t"/>
          <a:lstStyle/>
          <a:p>
            <a:pPr indent="0" marL="0">
              <a:buNone/>
            </a:pPr>
            <a:r>
              <a:rPr lang="en-US" sz="1400" b="1" dirty="0">
                <a:solidFill>
                  <a:srgbClr val="A12E2E"/>
                </a:solidFill>
              </a:rPr>
              <a:t>Gap: </a:t>
            </a:r>
            <a:pPr indent="0" marL="0">
              <a:buNone/>
            </a:pPr>
            <a:r>
              <a:rPr lang="en-US" sz="1400" dirty="0">
                <a:solidFill>
                  <a:srgbClr val="A12E2E"/>
                </a:solidFill>
              </a:rPr>
              <a:t>Distance only; never cancels after a farther relay.</a:t>
            </a:r>
            <a:endParaRPr lang="en-US" sz="1400" dirty="0"/>
          </a:p>
        </p:txBody>
      </p:sp>
      <p:sp>
        <p:nvSpPr>
          <p:cNvPr id="5009" name="S5 Text 7"/>
          <p:cNvSpPr txBox="1"/>
          <p:nvPr/>
        </p:nvSpPr>
        <p:spPr>
          <a:xfrm>
            <a:off x="3730752" y="2423160"/>
            <a:ext cx="2011680" cy="274320"/>
          </a:xfrm>
          <a:prstGeom prst="rect">
            <a:avLst/>
          </a:prstGeom>
          <a:noFill/>
          <a:ln/>
        </p:spPr>
        <p:txBody>
          <a:bodyPr wrap="square" lIns="0" tIns="0" rIns="0" bIns="0" rtlCol="0" anchor="t"/>
          <a:lstStyle/>
          <a:p>
            <a:pPr indent="0" marL="0">
              <a:buNone/>
            </a:pPr>
            <a:r>
              <a:rPr lang="en-US" sz="1200" b="1" dirty="0">
                <a:solidFill>
                  <a:srgbClr val="9A5600"/>
                </a:solidFill>
              </a:rPr>
              <a:t>[3]–[6] [13] [15]</a:t>
            </a:r>
            <a:endParaRPr lang="en-US" sz="1200" dirty="0"/>
          </a:p>
        </p:txBody>
      </p:sp>
      <p:sp>
        <p:nvSpPr>
          <p:cNvPr id="5010" name="S5 Text 8"/>
          <p:cNvSpPr txBox="1"/>
          <p:nvPr/>
        </p:nvSpPr>
        <p:spPr>
          <a:xfrm>
            <a:off x="3730752" y="2724912"/>
            <a:ext cx="2011680" cy="685800"/>
          </a:xfrm>
          <a:prstGeom prst="rect">
            <a:avLst/>
          </a:prstGeom>
          <a:noFill/>
          <a:ln/>
        </p:spPr>
        <p:txBody>
          <a:bodyPr wrap="square" lIns="0" tIns="0" rIns="0" bIns="0" rtlCol="0" anchor="t"/>
          <a:lstStyle/>
          <a:p>
            <a:pPr indent="0" marL="0">
              <a:buNone/>
            </a:pPr>
            <a:r>
              <a:rPr lang="en-US" sz="1900" b="1" dirty="0">
                <a:solidFill>
                  <a:srgbClr val="10161D"/>
                </a:solidFill>
              </a:rPr>
              <a:t>Contention relays</a:t>
            </a:r>
            <a:endParaRPr lang="en-US" sz="1900" dirty="0"/>
          </a:p>
        </p:txBody>
      </p:sp>
      <p:sp>
        <p:nvSpPr>
          <p:cNvPr id="5011" name="S5 Text 9"/>
          <p:cNvSpPr txBox="1"/>
          <p:nvPr/>
        </p:nvSpPr>
        <p:spPr>
          <a:xfrm>
            <a:off x="3730752" y="3429000"/>
            <a:ext cx="2011680" cy="1325880"/>
          </a:xfrm>
          <a:prstGeom prst="rect">
            <a:avLst/>
          </a:prstGeom>
          <a:noFill/>
          <a:ln/>
        </p:spPr>
        <p:txBody>
          <a:bodyPr wrap="square" lIns="0" tIns="0" rIns="0" bIns="0" rtlCol="0" anchor="t"/>
          <a:lstStyle/>
          <a:p>
            <a:pPr indent="0" marL="0">
              <a:buNone/>
            </a:pPr>
            <a:r>
              <a:rPr lang="en-US" sz="1400" dirty="0">
                <a:solidFill>
                  <a:srgbClr val="33414E"/>
                </a:solidFill>
              </a:rPr>
              <a:t>UMB, Smart Broadcast, DV-CAST, time barriers: the farthest car forwards.</a:t>
            </a:r>
            <a:endParaRPr lang="en-US" sz="1400" dirty="0"/>
          </a:p>
        </p:txBody>
      </p:sp>
      <p:sp>
        <p:nvSpPr>
          <p:cNvPr id="5012" name="S5 Text 10"/>
          <p:cNvSpPr txBox="1"/>
          <p:nvPr/>
        </p:nvSpPr>
        <p:spPr>
          <a:xfrm>
            <a:off x="3730752" y="4800600"/>
            <a:ext cx="2011680" cy="1005840"/>
          </a:xfrm>
          <a:prstGeom prst="rect">
            <a:avLst/>
          </a:prstGeom>
          <a:noFill/>
          <a:ln/>
        </p:spPr>
        <p:txBody>
          <a:bodyPr wrap="square" lIns="0" tIns="0" rIns="0" bIns="0" rtlCol="0" anchor="t"/>
          <a:lstStyle/>
          <a:p>
            <a:pPr indent="0" marL="0">
              <a:buNone/>
            </a:pPr>
            <a:r>
              <a:rPr lang="en-US" sz="1400" b="1" dirty="0">
                <a:solidFill>
                  <a:srgbClr val="A12E2E"/>
                </a:solidFill>
              </a:rPr>
              <a:t>Gap: </a:t>
            </a:r>
            <a:pPr indent="0" marL="0">
              <a:buNone/>
            </a:pPr>
            <a:r>
              <a:rPr lang="en-US" sz="1400" dirty="0">
                <a:solidFill>
                  <a:srgbClr val="A12E2E"/>
                </a:solidFill>
              </a:rPr>
              <a:t>Need handshakes, black-bursts or beacons.</a:t>
            </a:r>
            <a:endParaRPr lang="en-US" sz="1400" dirty="0"/>
          </a:p>
        </p:txBody>
      </p:sp>
      <p:sp>
        <p:nvSpPr>
          <p:cNvPr id="5013" name="S5 Text 11"/>
          <p:cNvSpPr txBox="1"/>
          <p:nvPr/>
        </p:nvSpPr>
        <p:spPr>
          <a:xfrm>
            <a:off x="6501384" y="2423160"/>
            <a:ext cx="2011680" cy="274320"/>
          </a:xfrm>
          <a:prstGeom prst="rect">
            <a:avLst/>
          </a:prstGeom>
          <a:noFill/>
          <a:ln/>
        </p:spPr>
        <p:txBody>
          <a:bodyPr wrap="square" lIns="0" tIns="0" rIns="0" bIns="0" rtlCol="0" anchor="t"/>
          <a:lstStyle/>
          <a:p>
            <a:pPr indent="0" marL="0">
              <a:buNone/>
            </a:pPr>
            <a:r>
              <a:rPr lang="en-US" sz="1200" b="1" dirty="0">
                <a:solidFill>
                  <a:srgbClr val="9A5600"/>
                </a:solidFill>
              </a:rPr>
              <a:t>[7] [8]</a:t>
            </a:r>
            <a:endParaRPr lang="en-US" sz="1200" dirty="0"/>
          </a:p>
        </p:txBody>
      </p:sp>
      <p:sp>
        <p:nvSpPr>
          <p:cNvPr id="5014" name="S5 Text 12"/>
          <p:cNvSpPr txBox="1"/>
          <p:nvPr/>
        </p:nvSpPr>
        <p:spPr>
          <a:xfrm>
            <a:off x="6501384" y="2724912"/>
            <a:ext cx="2011680" cy="685800"/>
          </a:xfrm>
          <a:prstGeom prst="rect">
            <a:avLst/>
          </a:prstGeom>
          <a:noFill/>
          <a:ln/>
        </p:spPr>
        <p:txBody>
          <a:bodyPr wrap="square" lIns="0" tIns="0" rIns="0" bIns="0" rtlCol="0" anchor="t"/>
          <a:lstStyle/>
          <a:p>
            <a:pPr indent="0" marL="0">
              <a:buNone/>
            </a:pPr>
            <a:r>
              <a:rPr lang="en-US" sz="1900" b="1" dirty="0">
                <a:solidFill>
                  <a:srgbClr val="10161D"/>
                </a:solidFill>
              </a:rPr>
              <a:t>Gossip</a:t>
            </a:r>
            <a:endParaRPr lang="en-US" sz="1900" dirty="0"/>
          </a:p>
        </p:txBody>
      </p:sp>
      <p:sp>
        <p:nvSpPr>
          <p:cNvPr id="5015" name="S5 Text 13"/>
          <p:cNvSpPr txBox="1"/>
          <p:nvPr/>
        </p:nvSpPr>
        <p:spPr>
          <a:xfrm>
            <a:off x="6501384" y="3429000"/>
            <a:ext cx="2011680" cy="1325880"/>
          </a:xfrm>
          <a:prstGeom prst="rect">
            <a:avLst/>
          </a:prstGeom>
          <a:noFill/>
          <a:ln/>
        </p:spPr>
        <p:txBody>
          <a:bodyPr wrap="square" lIns="0" tIns="0" rIns="0" bIns="0" rtlCol="0" anchor="t"/>
          <a:lstStyle/>
          <a:p>
            <a:pPr indent="0" marL="0">
              <a:buNone/>
            </a:pPr>
            <a:r>
              <a:rPr lang="en-US" sz="1400" dirty="0">
                <a:solidFill>
                  <a:srgbClr val="33414E"/>
                </a:solidFill>
              </a:rPr>
              <a:t>Forward with probability p; p = 0.6–0.8 saves up to 35 % of messages.</a:t>
            </a:r>
            <a:endParaRPr lang="en-US" sz="1400" dirty="0"/>
          </a:p>
        </p:txBody>
      </p:sp>
      <p:sp>
        <p:nvSpPr>
          <p:cNvPr id="5016" name="S5 Text 14"/>
          <p:cNvSpPr txBox="1"/>
          <p:nvPr/>
        </p:nvSpPr>
        <p:spPr>
          <a:xfrm>
            <a:off x="6501384" y="4800600"/>
            <a:ext cx="2011680" cy="1005840"/>
          </a:xfrm>
          <a:prstGeom prst="rect">
            <a:avLst/>
          </a:prstGeom>
          <a:noFill/>
          <a:ln/>
        </p:spPr>
        <p:txBody>
          <a:bodyPr wrap="square" lIns="0" tIns="0" rIns="0" bIns="0" rtlCol="0" anchor="t"/>
          <a:lstStyle/>
          <a:p>
            <a:pPr indent="0" marL="0">
              <a:buNone/>
            </a:pPr>
            <a:r>
              <a:rPr lang="en-US" sz="1400" b="1" dirty="0">
                <a:solidFill>
                  <a:srgbClr val="A12E2E"/>
                </a:solidFill>
              </a:rPr>
              <a:t>Gap: </a:t>
            </a:r>
            <a:pPr indent="0" marL="0">
              <a:buNone/>
            </a:pPr>
            <a:r>
              <a:rPr lang="en-US" sz="1400" dirty="0">
                <a:solidFill>
                  <a:srgbClr val="A12E2E"/>
                </a:solidFill>
              </a:rPr>
              <a:t>All-or-nothing; dies out on thin roads.</a:t>
            </a:r>
            <a:endParaRPr lang="en-US" sz="1400" dirty="0"/>
          </a:p>
        </p:txBody>
      </p:sp>
      <p:sp>
        <p:nvSpPr>
          <p:cNvPr id="5017" name="S5 Text 15"/>
          <p:cNvSpPr txBox="1"/>
          <p:nvPr/>
        </p:nvSpPr>
        <p:spPr>
          <a:xfrm>
            <a:off x="9272016" y="2423160"/>
            <a:ext cx="2011680" cy="274320"/>
          </a:xfrm>
          <a:prstGeom prst="rect">
            <a:avLst/>
          </a:prstGeom>
          <a:noFill/>
          <a:ln/>
        </p:spPr>
        <p:txBody>
          <a:bodyPr wrap="square" lIns="0" tIns="0" rIns="0" bIns="0" rtlCol="0" anchor="t"/>
          <a:lstStyle/>
          <a:p>
            <a:pPr indent="0" marL="0">
              <a:buNone/>
            </a:pPr>
            <a:r>
              <a:rPr lang="en-US" sz="1200" b="1" dirty="0">
                <a:solidFill>
                  <a:srgbClr val="9A5600"/>
                </a:solidFill>
              </a:rPr>
              <a:t>[9]–[12] [14] [16]</a:t>
            </a:r>
            <a:endParaRPr lang="en-US" sz="1200" dirty="0"/>
          </a:p>
        </p:txBody>
      </p:sp>
      <p:sp>
        <p:nvSpPr>
          <p:cNvPr id="5018" name="S5 Text 16"/>
          <p:cNvSpPr txBox="1"/>
          <p:nvPr/>
        </p:nvSpPr>
        <p:spPr>
          <a:xfrm>
            <a:off x="9272016" y="2724912"/>
            <a:ext cx="2011680" cy="685800"/>
          </a:xfrm>
          <a:prstGeom prst="rect">
            <a:avLst/>
          </a:prstGeom>
          <a:noFill/>
          <a:ln/>
        </p:spPr>
        <p:txBody>
          <a:bodyPr wrap="square" lIns="0" tIns="0" rIns="0" bIns="0" rtlCol="0" anchor="t"/>
          <a:lstStyle/>
          <a:p>
            <a:pPr indent="0" marL="0">
              <a:buNone/>
            </a:pPr>
            <a:r>
              <a:rPr lang="en-US" sz="1900" b="1" dirty="0">
                <a:solidFill>
                  <a:srgbClr val="10161D"/>
                </a:solidFill>
              </a:rPr>
              <a:t>Channel and platforms</a:t>
            </a:r>
            <a:endParaRPr lang="en-US" sz="1900" dirty="0"/>
          </a:p>
        </p:txBody>
      </p:sp>
      <p:sp>
        <p:nvSpPr>
          <p:cNvPr id="5019" name="S5 Text 17"/>
          <p:cNvSpPr txBox="1"/>
          <p:nvPr/>
        </p:nvSpPr>
        <p:spPr>
          <a:xfrm>
            <a:off x="9272016" y="3429000"/>
            <a:ext cx="2011680" cy="1325880"/>
          </a:xfrm>
          <a:prstGeom prst="rect">
            <a:avLst/>
          </a:prstGeom>
          <a:noFill/>
          <a:ln/>
        </p:spPr>
        <p:txBody>
          <a:bodyPr wrap="square" lIns="0" tIns="0" rIns="0" bIns="0" rtlCol="0" anchor="t"/>
          <a:lstStyle/>
          <a:p>
            <a:pPr indent="0" marL="0">
              <a:buNone/>
            </a:pPr>
            <a:r>
              <a:rPr lang="en-US" sz="1400" dirty="0">
                <a:solidFill>
                  <a:srgbClr val="33414E"/>
                </a:solidFill>
              </a:rPr>
              <a:t>802.11p, fading studies, surveys and ns-3 frameworks such as ms-van3t.</a:t>
            </a:r>
            <a:endParaRPr lang="en-US" sz="1400" dirty="0"/>
          </a:p>
        </p:txBody>
      </p:sp>
      <p:sp>
        <p:nvSpPr>
          <p:cNvPr id="5020" name="S5 Text 18"/>
          <p:cNvSpPr txBox="1"/>
          <p:nvPr/>
        </p:nvSpPr>
        <p:spPr>
          <a:xfrm>
            <a:off x="9272016" y="4800600"/>
            <a:ext cx="2011680" cy="1005840"/>
          </a:xfrm>
          <a:prstGeom prst="rect">
            <a:avLst/>
          </a:prstGeom>
          <a:noFill/>
          <a:ln/>
        </p:spPr>
        <p:txBody>
          <a:bodyPr wrap="square" lIns="0" tIns="0" rIns="0" bIns="0" rtlCol="0" anchor="t"/>
          <a:lstStyle/>
          <a:p>
            <a:pPr indent="0" marL="0">
              <a:buNone/>
            </a:pPr>
            <a:r>
              <a:rPr lang="en-US" sz="1400" b="1" dirty="0">
                <a:solidFill>
                  <a:srgbClr val="A12E2E"/>
                </a:solidFill>
              </a:rPr>
              <a:t>Gap: </a:t>
            </a:r>
            <a:pPr indent="0" marL="0">
              <a:buNone/>
            </a:pPr>
            <a:r>
              <a:rPr lang="en-US" sz="1400" dirty="0">
                <a:solidFill>
                  <a:srgbClr val="A12E2E"/>
                </a:solidFill>
              </a:rPr>
              <a:t>Fading cuts reception; schemes rarely compared under it.</a:t>
            </a:r>
            <a:endParaRPr lang="en-US" sz="14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blipFill dpi="0" rotWithShape="1">
          <a:blip r:embed="rId601">
            <a:lum/>
          </a:blip>
          <a:srcRect/>
          <a:stretch>
            <a:fillRect/>
          </a:stretch>
        </a:blipFill>
        <a:effectLst/>
      </p:bgPr>
    </p:bg>
    <p:spTree>
      <p:nvGrpSpPr>
        <p:cNvPr id="6001" name="S6 group"/>
        <p:cNvGrpSpPr/>
        <p:nvPr/>
      </p:nvGrpSpPr>
      <p:grpSpPr>
        <a:xfrm>
          <a:off x="0" y="0"/>
          <a:ext cx="0" cy="0"/>
          <a:chOff x="0" y="0"/>
          <a:chExt cx="0" cy="0"/>
        </a:xfrm>
      </p:grpSpPr>
      <p:sp>
        <p:nvSpPr>
          <p:cNvPr id="6002" name="S6 Text 0"/>
          <p:cNvSpPr txBox="1"/>
          <p:nvPr/>
        </p:nvSpPr>
        <p:spPr>
          <a:xfrm>
            <a:off x="685800" y="6382512"/>
            <a:ext cx="7315200" cy="274320"/>
          </a:xfrm>
          <a:prstGeom prst="rect">
            <a:avLst/>
          </a:prstGeom>
          <a:noFill/>
          <a:ln/>
        </p:spPr>
        <p:txBody>
          <a:bodyPr wrap="square" lIns="0" tIns="0" rIns="0" bIns="0" rtlCol="0" anchor="ctr"/>
          <a:lstStyle/>
          <a:p>
            <a:pPr indent="0" marL="0">
              <a:buNone/>
            </a:pPr>
            <a:r>
              <a:rPr lang="en-US" sz="1100" dirty="0">
                <a:solidFill>
                  <a:srgbClr val="B7C3CF"/>
                </a:solidFill>
              </a:rPr>
              <a:t>Smart Emergency Alert Broadcasting  ·  BMSCE  ·  2026–27</a:t>
            </a:r>
            <a:endParaRPr lang="en-US" sz="1100" dirty="0"/>
          </a:p>
        </p:txBody>
      </p:sp>
      <p:sp>
        <p:nvSpPr>
          <p:cNvPr id="6003" name="S6 Text 1"/>
          <p:cNvSpPr txBox="1"/>
          <p:nvPr/>
        </p:nvSpPr>
        <p:spPr>
          <a:xfrm>
            <a:off x="10591495" y="6382512"/>
            <a:ext cx="914400" cy="274320"/>
          </a:xfrm>
          <a:prstGeom prst="rect">
            <a:avLst/>
          </a:prstGeom>
          <a:noFill/>
          <a:ln/>
        </p:spPr>
        <p:txBody>
          <a:bodyPr wrap="square" lIns="0" tIns="0" rIns="0" bIns="0" rtlCol="0" anchor="ctr"/>
          <a:lstStyle/>
          <a:p>
            <a:pPr algn="r" indent="0" marL="0">
              <a:buNone/>
            </a:pPr>
            <a:r>
              <a:rPr lang="en-US" sz="1100" dirty="0">
                <a:solidFill>
                  <a:srgbClr val="B7C3CF"/>
                </a:solidFill>
              </a:rPr>
              <a:t>6</a:t>
            </a:r>
            <a:endParaRPr lang="en-US" sz="1100" dirty="0"/>
          </a:p>
        </p:txBody>
      </p:sp>
      <p:sp>
        <p:nvSpPr>
          <p:cNvPr id="6004" name="S6 Text 2"/>
          <p:cNvSpPr txBox="1"/>
          <p:nvPr/>
        </p:nvSpPr>
        <p:spPr>
          <a:xfrm>
            <a:off x="685800" y="384048"/>
            <a:ext cx="10820095" cy="777240"/>
          </a:xfrm>
          <a:prstGeom prst="rect">
            <a:avLst/>
          </a:prstGeom>
          <a:noFill/>
          <a:ln/>
        </p:spPr>
        <p:txBody>
          <a:bodyPr wrap="square" lIns="0" tIns="0" rIns="0" bIns="0" rtlCol="0" anchor="ctr"/>
          <a:lstStyle/>
          <a:p>
            <a:pPr algn="l" indent="0" marL="0">
              <a:buNone/>
            </a:pPr>
            <a:r>
              <a:rPr lang="en-US" sz="3200" b="1" dirty="0">
                <a:solidFill>
                  <a:srgbClr val="F2F4F6"/>
                </a:solidFill>
                <a:latin typeface="Arial" pitchFamily="34" charset="0"/>
                <a:ea typeface="Arial" pitchFamily="34" charset="-122"/>
                <a:cs typeface="Arial" pitchFamily="34" charset="-120"/>
              </a:rPr>
              <a:t>Research gap and problem statement</a:t>
            </a:r>
            <a:endParaRPr lang="en-US" sz="3200" dirty="0"/>
          </a:p>
        </p:txBody>
      </p:sp>
      <p:sp>
        <p:nvSpPr>
          <p:cNvPr id="6005" name="S6 Text 3"/>
          <p:cNvSpPr txBox="1"/>
          <p:nvPr/>
        </p:nvSpPr>
        <p:spPr>
          <a:xfrm>
            <a:off x="685800" y="1554480"/>
            <a:ext cx="5029200" cy="1737360"/>
          </a:xfrm>
          <a:prstGeom prst="rect">
            <a:avLst/>
          </a:prstGeom>
          <a:noFill/>
          <a:ln/>
        </p:spPr>
        <p:txBody>
          <a:bodyPr wrap="square" lIns="0" tIns="0" rIns="0" bIns="0" rtlCol="0" anchor="t"/>
          <a:lstStyle/>
          <a:p>
            <a:pPr indent="0" marL="0">
              <a:buNone/>
            </a:pPr>
            <a:r>
              <a:rPr lang="en-US" sz="3000" b="1" dirty="0">
                <a:solidFill>
                  <a:srgbClr val="F2F4F6"/>
                </a:solidFill>
                <a:latin typeface="Arial" pitchFamily="34" charset="0"/>
                <a:ea typeface="Arial" pitchFamily="34" charset="-122"/>
                <a:cs typeface="Arial" pitchFamily="34" charset="-120"/>
              </a:rPr>
              <a:t>No simple relay rule that works on a standard 802.11p stack</a:t>
            </a:r>
            <a:endParaRPr lang="en-US" sz="3000" dirty="0"/>
          </a:p>
        </p:txBody>
      </p:sp>
      <p:sp>
        <p:nvSpPr>
          <p:cNvPr id="6006" name="S6 Text 4"/>
          <p:cNvSpPr txBox="1"/>
          <p:nvPr/>
        </p:nvSpPr>
        <p:spPr>
          <a:xfrm>
            <a:off x="685800" y="3429000"/>
            <a:ext cx="4937760" cy="1828800"/>
          </a:xfrm>
          <a:prstGeom prst="rect">
            <a:avLst/>
          </a:prstGeom>
          <a:noFill/>
          <a:ln/>
        </p:spPr>
        <p:txBody>
          <a:bodyPr wrap="square" lIns="0" tIns="0" rIns="0" bIns="0" rtlCol="0" anchor="t"/>
          <a:lstStyle/>
          <a:p>
            <a:pPr indent="0" marL="0">
              <a:buNone/>
            </a:pPr>
            <a:r>
              <a:rPr lang="en-US" sz="1800" dirty="0">
                <a:solidFill>
                  <a:srgbClr val="B7C3CF"/>
                </a:solidFill>
              </a:rPr>
              <a:t>None combines distance-based contention with direction-aware cancellation over plain UDP broadcast, tested under fading, beacon load and repeated alerts.</a:t>
            </a:r>
            <a:endParaRPr lang="en-US" sz="1800" dirty="0"/>
          </a:p>
        </p:txBody>
      </p:sp>
      <p:sp>
        <p:nvSpPr>
          <p:cNvPr id="6007" name="S6 Text 5"/>
          <p:cNvSpPr txBox="1"/>
          <p:nvPr/>
        </p:nvSpPr>
        <p:spPr>
          <a:xfrm>
            <a:off x="7360920" y="1901952"/>
            <a:ext cx="3657600" cy="320040"/>
          </a:xfrm>
          <a:prstGeom prst="rect">
            <a:avLst/>
          </a:prstGeom>
          <a:noFill/>
          <a:ln/>
        </p:spPr>
        <p:txBody>
          <a:bodyPr wrap="square" lIns="0" tIns="0" rIns="0" bIns="0" rtlCol="0" anchor="t"/>
          <a:lstStyle/>
          <a:p>
            <a:pPr indent="0" marL="0">
              <a:buNone/>
            </a:pPr>
            <a:r>
              <a:rPr lang="en-US" sz="1300" b="1" spc="300" kern="0" dirty="0">
                <a:solidFill>
                  <a:srgbClr val="43D0BF"/>
                </a:solidFill>
              </a:rPr>
              <a:t>PROBLEM STATEMENT</a:t>
            </a:r>
            <a:endParaRPr lang="en-US" sz="1300" dirty="0"/>
          </a:p>
        </p:txBody>
      </p:sp>
      <p:sp>
        <p:nvSpPr>
          <p:cNvPr id="6008" name="S6 Text 6"/>
          <p:cNvSpPr txBox="1"/>
          <p:nvPr/>
        </p:nvSpPr>
        <p:spPr>
          <a:xfrm>
            <a:off x="6537960" y="2651760"/>
            <a:ext cx="4617720" cy="3017520"/>
          </a:xfrm>
          <a:prstGeom prst="rect">
            <a:avLst/>
          </a:prstGeom>
          <a:noFill/>
          <a:ln/>
        </p:spPr>
        <p:txBody>
          <a:bodyPr wrap="square" lIns="0" tIns="0" rIns="0" bIns="0" rtlCol="0" anchor="t"/>
          <a:lstStyle/>
          <a:p>
            <a:pPr indent="0" marL="0">
              <a:lnSpc>
                <a:spcPct val="110000"/>
              </a:lnSpc>
              <a:buNone/>
            </a:pPr>
            <a:r>
              <a:rPr lang="en-US" sz="1700" dirty="0">
                <a:solidFill>
                  <a:srgbClr val="EEF1F4"/>
                </a:solidFill>
              </a:rPr>
              <a:t>Design, implement and evaluate in ns-3, using UDP socket programming, an accident-alert application whose application-layer Smart Relay reaches at least as many vehicles as flooding, with fewer transmissions and collisions, and keeps delay far below the 100 ms safety budget.</a:t>
            </a:r>
            <a:endParaRPr lang="en-US" sz="17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blipFill dpi="0" rotWithShape="1">
          <a:blip r:embed="rId701">
            <a:lum/>
          </a:blip>
          <a:srcRect/>
          <a:stretch>
            <a:fillRect/>
          </a:stretch>
        </a:blipFill>
        <a:effectLst/>
      </p:bgPr>
    </p:bg>
    <p:spTree>
      <p:nvGrpSpPr>
        <p:cNvPr id="7001" name="S7 group"/>
        <p:cNvGrpSpPr/>
        <p:nvPr/>
      </p:nvGrpSpPr>
      <p:grpSpPr>
        <a:xfrm>
          <a:off x="0" y="0"/>
          <a:ext cx="0" cy="0"/>
          <a:chOff x="0" y="0"/>
          <a:chExt cx="0" cy="0"/>
        </a:xfrm>
      </p:grpSpPr>
      <p:sp>
        <p:nvSpPr>
          <p:cNvPr id="7002" name="S7 Text 0"/>
          <p:cNvSpPr txBox="1"/>
          <p:nvPr/>
        </p:nvSpPr>
        <p:spPr>
          <a:xfrm>
            <a:off x="685800" y="6382512"/>
            <a:ext cx="7315200" cy="274320"/>
          </a:xfrm>
          <a:prstGeom prst="rect">
            <a:avLst/>
          </a:prstGeom>
          <a:noFill/>
          <a:ln/>
        </p:spPr>
        <p:txBody>
          <a:bodyPr wrap="square" lIns="0" tIns="0" rIns="0" bIns="0" rtlCol="0" anchor="ctr"/>
          <a:lstStyle/>
          <a:p>
            <a:pPr indent="0" marL="0">
              <a:buNone/>
            </a:pPr>
            <a:r>
              <a:rPr lang="en-US" sz="1100" dirty="0">
                <a:solidFill>
                  <a:srgbClr val="B7C3CF"/>
                </a:solidFill>
              </a:rPr>
              <a:t>Smart Emergency Alert Broadcasting  ·  BMSCE  ·  2026–27</a:t>
            </a:r>
            <a:endParaRPr lang="en-US" sz="1100" dirty="0"/>
          </a:p>
        </p:txBody>
      </p:sp>
      <p:sp>
        <p:nvSpPr>
          <p:cNvPr id="7003" name="S7 Text 1"/>
          <p:cNvSpPr txBox="1"/>
          <p:nvPr/>
        </p:nvSpPr>
        <p:spPr>
          <a:xfrm>
            <a:off x="10591495" y="6382512"/>
            <a:ext cx="914400" cy="274320"/>
          </a:xfrm>
          <a:prstGeom prst="rect">
            <a:avLst/>
          </a:prstGeom>
          <a:noFill/>
          <a:ln/>
        </p:spPr>
        <p:txBody>
          <a:bodyPr wrap="square" lIns="0" tIns="0" rIns="0" bIns="0" rtlCol="0" anchor="ctr"/>
          <a:lstStyle/>
          <a:p>
            <a:pPr algn="r" indent="0" marL="0">
              <a:buNone/>
            </a:pPr>
            <a:r>
              <a:rPr lang="en-US" sz="1100" dirty="0">
                <a:solidFill>
                  <a:srgbClr val="B7C3CF"/>
                </a:solidFill>
              </a:rPr>
              <a:t>7</a:t>
            </a:r>
            <a:endParaRPr lang="en-US" sz="1100" dirty="0"/>
          </a:p>
        </p:txBody>
      </p:sp>
      <p:sp>
        <p:nvSpPr>
          <p:cNvPr id="7004" name="S7 Text 2"/>
          <p:cNvSpPr txBox="1"/>
          <p:nvPr/>
        </p:nvSpPr>
        <p:spPr>
          <a:xfrm>
            <a:off x="685800" y="384048"/>
            <a:ext cx="10820095" cy="777240"/>
          </a:xfrm>
          <a:prstGeom prst="rect">
            <a:avLst/>
          </a:prstGeom>
          <a:noFill/>
          <a:ln/>
        </p:spPr>
        <p:txBody>
          <a:bodyPr wrap="square" lIns="0" tIns="0" rIns="0" bIns="0" rtlCol="0" anchor="ctr"/>
          <a:lstStyle/>
          <a:p>
            <a:pPr algn="l" indent="0" marL="0">
              <a:buNone/>
            </a:pPr>
            <a:r>
              <a:rPr lang="en-US" sz="3200" b="1" dirty="0">
                <a:solidFill>
                  <a:srgbClr val="F2F4F6"/>
                </a:solidFill>
                <a:latin typeface="Arial" pitchFamily="34" charset="0"/>
                <a:ea typeface="Arial" pitchFamily="34" charset="-122"/>
                <a:cs typeface="Arial" pitchFamily="34" charset="-120"/>
              </a:rPr>
              <a:t>Smart Relay: two rules applied by every car</a:t>
            </a:r>
            <a:endParaRPr lang="en-US" sz="3200" dirty="0"/>
          </a:p>
        </p:txBody>
      </p:sp>
      <p:sp>
        <p:nvSpPr>
          <p:cNvPr id="7005" name="S7 Text 3"/>
          <p:cNvSpPr txBox="1"/>
          <p:nvPr/>
        </p:nvSpPr>
        <p:spPr>
          <a:xfrm>
            <a:off x="1737360" y="1627632"/>
            <a:ext cx="3931920" cy="685800"/>
          </a:xfrm>
          <a:prstGeom prst="rect">
            <a:avLst/>
          </a:prstGeom>
          <a:noFill/>
          <a:ln/>
        </p:spPr>
        <p:txBody>
          <a:bodyPr wrap="square" lIns="0" tIns="0" rIns="0" bIns="0" rtlCol="0" anchor="ctr"/>
          <a:lstStyle/>
          <a:p>
            <a:pPr indent="0" marL="0">
              <a:buNone/>
            </a:pPr>
            <a:r>
              <a:rPr lang="en-US" sz="1900" b="1" dirty="0">
                <a:solidFill>
                  <a:srgbClr val="F2F4F6"/>
                </a:solidFill>
              </a:rPr>
              <a:t>The farther you are, the sooner you relay</a:t>
            </a:r>
            <a:endParaRPr lang="en-US" sz="1900" dirty="0"/>
          </a:p>
        </p:txBody>
      </p:sp>
      <p:sp>
        <p:nvSpPr>
          <p:cNvPr id="7006" name="S7 Text 4"/>
          <p:cNvSpPr txBox="1"/>
          <p:nvPr/>
        </p:nvSpPr>
        <p:spPr>
          <a:xfrm>
            <a:off x="1234440" y="2651760"/>
            <a:ext cx="4206240" cy="960120"/>
          </a:xfrm>
          <a:prstGeom prst="rect">
            <a:avLst/>
          </a:prstGeom>
          <a:noFill/>
          <a:ln/>
        </p:spPr>
        <p:txBody>
          <a:bodyPr wrap="square" lIns="0" tIns="0" rIns="0" bIns="0" rtlCol="0" anchor="ctr"/>
          <a:lstStyle/>
          <a:p>
            <a:pPr indent="0" marL="0">
              <a:buNone/>
            </a:pPr>
            <a:r>
              <a:rPr lang="en-US" sz="1800" dirty="0">
                <a:solidFill>
                  <a:srgbClr val="FFD08A"/>
                </a:solidFill>
                <a:latin typeface="Courier New" pitchFamily="34" charset="0"/>
                <a:ea typeface="Courier New" pitchFamily="34" charset="-122"/>
                <a:cs typeface="Courier New" pitchFamily="34" charset="-120"/>
              </a:rPr>
              <a:t>slot = ⌊ N · (1 − d / R) ⌋</a:t>
            </a:r>
            <a:endParaRPr lang="en-US" sz="1800" dirty="0"/>
          </a:p>
          <a:p>
            <a:pPr indent="0" marL="0">
              <a:buNone/>
            </a:pPr>
            <a:r>
              <a:rPr lang="en-US" sz="1800" dirty="0">
                <a:solidFill>
                  <a:srgbClr val="FFD08A"/>
                </a:solidFill>
                <a:latin typeface="Courier New" pitchFamily="34" charset="0"/>
                <a:ea typeface="Courier New" pitchFamily="34" charset="-122"/>
                <a:cs typeface="Courier New" pitchFamily="34" charset="-120"/>
              </a:rPr>
              <a:t>wait = slot · τ + jitter</a:t>
            </a:r>
            <a:endParaRPr lang="en-US" sz="1800" dirty="0"/>
          </a:p>
        </p:txBody>
      </p:sp>
      <p:sp>
        <p:nvSpPr>
          <p:cNvPr id="7007" name="S7 Text 5"/>
          <p:cNvSpPr txBox="1"/>
          <p:nvPr/>
        </p:nvSpPr>
        <p:spPr>
          <a:xfrm>
            <a:off x="1005840" y="3977640"/>
            <a:ext cx="4572000" cy="1188720"/>
          </a:xfrm>
          <a:prstGeom prst="rect">
            <a:avLst/>
          </a:prstGeom>
          <a:noFill/>
          <a:ln/>
        </p:spPr>
        <p:txBody>
          <a:bodyPr wrap="square" lIns="0" tIns="0" rIns="0" bIns="0" rtlCol="0" anchor="t"/>
          <a:lstStyle/>
          <a:p>
            <a:pPr indent="0" marL="0">
              <a:buNone/>
            </a:pPr>
            <a:r>
              <a:rPr lang="en-US" sz="1600" dirty="0">
                <a:solidFill>
                  <a:srgbClr val="B7C3CF"/>
                </a:solidFill>
              </a:rPr>
              <a:t>N = 5 slots, τ = 2 ms, R = 300 m. The car that adds the most new road relays first.</a:t>
            </a:r>
            <a:endParaRPr lang="en-US" sz="1600" dirty="0"/>
          </a:p>
        </p:txBody>
      </p:sp>
      <p:sp>
        <p:nvSpPr>
          <p:cNvPr id="7008" name="S7 Text 6"/>
          <p:cNvSpPr txBox="1"/>
          <p:nvPr/>
        </p:nvSpPr>
        <p:spPr>
          <a:xfrm>
            <a:off x="7306056" y="1627632"/>
            <a:ext cx="3931920" cy="685800"/>
          </a:xfrm>
          <a:prstGeom prst="rect">
            <a:avLst/>
          </a:prstGeom>
          <a:noFill/>
          <a:ln/>
        </p:spPr>
        <p:txBody>
          <a:bodyPr wrap="square" lIns="0" tIns="0" rIns="0" bIns="0" rtlCol="0" anchor="ctr"/>
          <a:lstStyle/>
          <a:p>
            <a:pPr indent="0" marL="0">
              <a:buNone/>
            </a:pPr>
            <a:r>
              <a:rPr lang="en-US" sz="1900" b="1" dirty="0">
                <a:solidFill>
                  <a:srgbClr val="F2F4F6"/>
                </a:solidFill>
              </a:rPr>
              <a:t>Someone ahead relayed? Stand down.</a:t>
            </a:r>
            <a:endParaRPr lang="en-US" sz="1900" dirty="0"/>
          </a:p>
        </p:txBody>
      </p:sp>
      <p:sp>
        <p:nvSpPr>
          <p:cNvPr id="7009" name="S7 Text 7"/>
          <p:cNvSpPr txBox="1"/>
          <p:nvPr/>
        </p:nvSpPr>
        <p:spPr>
          <a:xfrm>
            <a:off x="6803136" y="2651760"/>
            <a:ext cx="4206240" cy="960120"/>
          </a:xfrm>
          <a:prstGeom prst="rect">
            <a:avLst/>
          </a:prstGeom>
          <a:noFill/>
          <a:ln/>
        </p:spPr>
        <p:txBody>
          <a:bodyPr wrap="square" lIns="0" tIns="0" rIns="0" bIns="0" rtlCol="0" anchor="ctr"/>
          <a:lstStyle/>
          <a:p>
            <a:pPr indent="0" marL="0">
              <a:buNone/>
            </a:pPr>
            <a:r>
              <a:rPr lang="en-US" sz="1800" dirty="0">
                <a:solidFill>
                  <a:srgbClr val="9BE8DE"/>
                </a:solidFill>
                <a:latin typeface="Courier New" pitchFamily="34" charset="0"/>
                <a:ea typeface="Courier New" pitchFamily="34" charset="-122"/>
                <a:cs typeface="Courier New" pitchFamily="34" charset="-120"/>
              </a:rPr>
              <a:t>cancel if</a:t>
            </a:r>
            <a:endParaRPr lang="en-US" sz="1800" dirty="0"/>
          </a:p>
          <a:p>
            <a:pPr indent="0" marL="0">
              <a:buNone/>
            </a:pPr>
            <a:r>
              <a:rPr lang="en-US" sz="1800" dirty="0">
                <a:solidFill>
                  <a:srgbClr val="9BE8DE"/>
                </a:solidFill>
                <a:latin typeface="Courier New" pitchFamily="34" charset="0"/>
                <a:ea typeface="Courier New" pitchFamily="34" charset="-122"/>
                <a:cs typeface="Courier New" pitchFamily="34" charset="-120"/>
              </a:rPr>
              <a:t>(x_sender − x_me) · dir ≥ 0</a:t>
            </a:r>
            <a:endParaRPr lang="en-US" sz="1800" dirty="0"/>
          </a:p>
        </p:txBody>
      </p:sp>
      <p:sp>
        <p:nvSpPr>
          <p:cNvPr id="7010" name="S7 Text 8"/>
          <p:cNvSpPr txBox="1"/>
          <p:nvPr/>
        </p:nvSpPr>
        <p:spPr>
          <a:xfrm>
            <a:off x="6574536" y="3977640"/>
            <a:ext cx="4572000" cy="1188720"/>
          </a:xfrm>
          <a:prstGeom prst="rect">
            <a:avLst/>
          </a:prstGeom>
          <a:noFill/>
          <a:ln/>
        </p:spPr>
        <p:txBody>
          <a:bodyPr wrap="square" lIns="0" tIns="0" rIns="0" bIns="0" rtlCol="0" anchor="t"/>
          <a:lstStyle/>
          <a:p>
            <a:pPr indent="0" marL="0">
              <a:buNone/>
            </a:pPr>
            <a:r>
              <a:rPr lang="en-US" sz="1600" dirty="0">
                <a:solidFill>
                  <a:srgbClr val="B7C3CF"/>
                </a:solidFill>
              </a:rPr>
              <a:t>A duplicate from a car further along the alert’s path means our relay would add nothing.</a:t>
            </a:r>
            <a:endParaRPr lang="en-US" sz="1600" dirty="0"/>
          </a:p>
        </p:txBody>
      </p:sp>
      <p:sp>
        <p:nvSpPr>
          <p:cNvPr id="7011" name="S7 Text 9"/>
          <p:cNvSpPr txBox="1"/>
          <p:nvPr/>
        </p:nvSpPr>
        <p:spPr>
          <a:xfrm>
            <a:off x="685800" y="5623560"/>
            <a:ext cx="10820095" cy="411480"/>
          </a:xfrm>
          <a:prstGeom prst="rect">
            <a:avLst/>
          </a:prstGeom>
          <a:noFill/>
          <a:ln/>
        </p:spPr>
        <p:txBody>
          <a:bodyPr wrap="square" lIns="0" tIns="0" rIns="0" bIns="0" rtlCol="0" anchor="t"/>
          <a:lstStyle/>
          <a:p>
            <a:pPr indent="0" marL="0">
              <a:buNone/>
            </a:pPr>
            <a:r>
              <a:rPr lang="en-US" sz="1800" b="1" dirty="0">
                <a:solidFill>
                  <a:srgbClr val="F2F4F6"/>
                </a:solidFill>
              </a:rPr>
              <a:t>No handshakes, no MAC changes. Only the sender’s position, carried in a 40-byte header.</a:t>
            </a:r>
            <a:endParaRPr lang="en-US" sz="18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blipFill dpi="0" rotWithShape="1">
          <a:blip r:embed="rId801">
            <a:lum/>
          </a:blip>
          <a:srcRect/>
          <a:stretch>
            <a:fillRect/>
          </a:stretch>
        </a:blipFill>
        <a:effectLst/>
      </p:bgPr>
    </p:bg>
    <p:spTree>
      <p:nvGrpSpPr>
        <p:cNvPr id="8001" name="S8 group"/>
        <p:cNvGrpSpPr/>
        <p:nvPr/>
      </p:nvGrpSpPr>
      <p:grpSpPr>
        <a:xfrm>
          <a:off x="0" y="0"/>
          <a:ext cx="0" cy="0"/>
          <a:chOff x="0" y="0"/>
          <a:chExt cx="0" cy="0"/>
        </a:xfrm>
      </p:grpSpPr>
      <p:sp>
        <p:nvSpPr>
          <p:cNvPr id="8002" name="S8 Text 0"/>
          <p:cNvSpPr txBox="1"/>
          <p:nvPr/>
        </p:nvSpPr>
        <p:spPr>
          <a:xfrm>
            <a:off x="685800" y="6382512"/>
            <a:ext cx="7315200" cy="274320"/>
          </a:xfrm>
          <a:prstGeom prst="rect">
            <a:avLst/>
          </a:prstGeom>
          <a:noFill/>
          <a:ln/>
        </p:spPr>
        <p:txBody>
          <a:bodyPr wrap="square" lIns="0" tIns="0" rIns="0" bIns="0" rtlCol="0" anchor="ctr"/>
          <a:lstStyle/>
          <a:p>
            <a:pPr indent="0" marL="0">
              <a:buNone/>
            </a:pPr>
            <a:r>
              <a:rPr lang="en-US" sz="1100" dirty="0">
                <a:solidFill>
                  <a:srgbClr val="4E5A66"/>
                </a:solidFill>
              </a:rPr>
              <a:t>Smart Emergency Alert Broadcasting  ·  BMSCE  ·  2026–27</a:t>
            </a:r>
            <a:endParaRPr lang="en-US" sz="1100" dirty="0"/>
          </a:p>
        </p:txBody>
      </p:sp>
      <p:sp>
        <p:nvSpPr>
          <p:cNvPr id="8003" name="S8 Text 1"/>
          <p:cNvSpPr txBox="1"/>
          <p:nvPr/>
        </p:nvSpPr>
        <p:spPr>
          <a:xfrm>
            <a:off x="10591495" y="6382512"/>
            <a:ext cx="914400" cy="274320"/>
          </a:xfrm>
          <a:prstGeom prst="rect">
            <a:avLst/>
          </a:prstGeom>
          <a:noFill/>
          <a:ln/>
        </p:spPr>
        <p:txBody>
          <a:bodyPr wrap="square" lIns="0" tIns="0" rIns="0" bIns="0" rtlCol="0" anchor="ctr"/>
          <a:lstStyle/>
          <a:p>
            <a:pPr algn="r" indent="0" marL="0">
              <a:buNone/>
            </a:pPr>
            <a:r>
              <a:rPr lang="en-US" sz="1100" dirty="0">
                <a:solidFill>
                  <a:srgbClr val="4E5A66"/>
                </a:solidFill>
              </a:rPr>
              <a:t>8</a:t>
            </a:r>
            <a:endParaRPr lang="en-US" sz="1100" dirty="0"/>
          </a:p>
        </p:txBody>
      </p:sp>
      <p:sp>
        <p:nvSpPr>
          <p:cNvPr id="8004" name="S8 Text 2"/>
          <p:cNvSpPr txBox="1"/>
          <p:nvPr/>
        </p:nvSpPr>
        <p:spPr>
          <a:xfrm>
            <a:off x="685800" y="384048"/>
            <a:ext cx="10820095" cy="777240"/>
          </a:xfrm>
          <a:prstGeom prst="rect">
            <a:avLst/>
          </a:prstGeom>
          <a:noFill/>
          <a:ln/>
        </p:spPr>
        <p:txBody>
          <a:bodyPr wrap="square" lIns="0" tIns="0" rIns="0" bIns="0" rtlCol="0" anchor="ctr"/>
          <a:lstStyle/>
          <a:p>
            <a:pPr algn="l" indent="0" marL="0">
              <a:buNone/>
            </a:pPr>
            <a:r>
              <a:rPr lang="en-US" sz="3200" b="1" dirty="0">
                <a:solidFill>
                  <a:srgbClr val="10161D"/>
                </a:solidFill>
                <a:latin typeface="Arial" pitchFamily="34" charset="0"/>
                <a:ea typeface="Arial" pitchFamily="34" charset="-122"/>
                <a:cs typeface="Arial" pitchFamily="34" charset="-120"/>
              </a:rPr>
              <a:t>System architecture: one protocol stack per vehicle</a:t>
            </a:r>
            <a:endParaRPr lang="en-US" sz="32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blipFill dpi="0" rotWithShape="1">
          <a:blip r:embed="rId901">
            <a:lum/>
          </a:blip>
          <a:srcRect/>
          <a:stretch>
            <a:fillRect/>
          </a:stretch>
        </a:blipFill>
        <a:effectLst/>
      </p:bgPr>
    </p:bg>
    <p:spTree>
      <p:nvGrpSpPr>
        <p:cNvPr id="9001" name="S9 group"/>
        <p:cNvGrpSpPr/>
        <p:nvPr/>
      </p:nvGrpSpPr>
      <p:grpSpPr>
        <a:xfrm>
          <a:off x="0" y="0"/>
          <a:ext cx="0" cy="0"/>
          <a:chOff x="0" y="0"/>
          <a:chExt cx="0" cy="0"/>
        </a:xfrm>
      </p:grpSpPr>
      <p:sp>
        <p:nvSpPr>
          <p:cNvPr id="9002" name="S9 Text 0"/>
          <p:cNvSpPr txBox="1"/>
          <p:nvPr/>
        </p:nvSpPr>
        <p:spPr>
          <a:xfrm>
            <a:off x="685800" y="6382512"/>
            <a:ext cx="7315200" cy="274320"/>
          </a:xfrm>
          <a:prstGeom prst="rect">
            <a:avLst/>
          </a:prstGeom>
          <a:noFill/>
          <a:ln/>
        </p:spPr>
        <p:txBody>
          <a:bodyPr wrap="square" lIns="0" tIns="0" rIns="0" bIns="0" rtlCol="0" anchor="ctr"/>
          <a:lstStyle/>
          <a:p>
            <a:pPr indent="0" marL="0">
              <a:buNone/>
            </a:pPr>
            <a:r>
              <a:rPr lang="en-US" sz="1100" dirty="0">
                <a:solidFill>
                  <a:srgbClr val="B7C3CF"/>
                </a:solidFill>
              </a:rPr>
              <a:t>Smart Emergency Alert Broadcasting  ·  BMSCE  ·  2026–27</a:t>
            </a:r>
            <a:endParaRPr lang="en-US" sz="1100" dirty="0"/>
          </a:p>
        </p:txBody>
      </p:sp>
      <p:sp>
        <p:nvSpPr>
          <p:cNvPr id="9003" name="S9 Text 1"/>
          <p:cNvSpPr txBox="1"/>
          <p:nvPr/>
        </p:nvSpPr>
        <p:spPr>
          <a:xfrm>
            <a:off x="10591495" y="6382512"/>
            <a:ext cx="914400" cy="274320"/>
          </a:xfrm>
          <a:prstGeom prst="rect">
            <a:avLst/>
          </a:prstGeom>
          <a:noFill/>
          <a:ln/>
        </p:spPr>
        <p:txBody>
          <a:bodyPr wrap="square" lIns="0" tIns="0" rIns="0" bIns="0" rtlCol="0" anchor="ctr"/>
          <a:lstStyle/>
          <a:p>
            <a:pPr algn="r" indent="0" marL="0">
              <a:buNone/>
            </a:pPr>
            <a:r>
              <a:rPr lang="en-US" sz="1100" dirty="0">
                <a:solidFill>
                  <a:srgbClr val="B7C3CF"/>
                </a:solidFill>
              </a:rPr>
              <a:t>9</a:t>
            </a:r>
            <a:endParaRPr lang="en-US" sz="1100" dirty="0"/>
          </a:p>
        </p:txBody>
      </p:sp>
      <p:sp>
        <p:nvSpPr>
          <p:cNvPr id="9004" name="S9 Text 2"/>
          <p:cNvSpPr txBox="1"/>
          <p:nvPr/>
        </p:nvSpPr>
        <p:spPr>
          <a:xfrm>
            <a:off x="685800" y="384048"/>
            <a:ext cx="10820095" cy="777240"/>
          </a:xfrm>
          <a:prstGeom prst="rect">
            <a:avLst/>
          </a:prstGeom>
          <a:noFill/>
          <a:ln/>
        </p:spPr>
        <p:txBody>
          <a:bodyPr wrap="square" lIns="0" tIns="0" rIns="0" bIns="0" rtlCol="0" anchor="ctr"/>
          <a:lstStyle/>
          <a:p>
            <a:pPr algn="l" indent="0" marL="0">
              <a:buNone/>
            </a:pPr>
            <a:r>
              <a:rPr lang="en-US" sz="3200" b="1" dirty="0">
                <a:solidFill>
                  <a:srgbClr val="F2F4F6"/>
                </a:solidFill>
                <a:latin typeface="Arial" pitchFamily="34" charset="0"/>
                <a:ea typeface="Arial" pitchFamily="34" charset="-122"/>
                <a:cs typeface="Arial" pitchFamily="34" charset="-120"/>
              </a:rPr>
              <a:t>The socket code behind every alert</a:t>
            </a:r>
            <a:endParaRPr lang="en-US" sz="3200" dirty="0"/>
          </a:p>
        </p:txBody>
      </p:sp>
      <p:sp>
        <p:nvSpPr>
          <p:cNvPr id="9005" name="S9 Text 3"/>
          <p:cNvSpPr txBox="1"/>
          <p:nvPr/>
        </p:nvSpPr>
        <p:spPr>
          <a:xfrm>
            <a:off x="1005840" y="1645920"/>
            <a:ext cx="5212080" cy="4114800"/>
          </a:xfrm>
          <a:prstGeom prst="rect">
            <a:avLst/>
          </a:prstGeom>
          <a:noFill/>
          <a:ln/>
        </p:spPr>
        <p:txBody>
          <a:bodyPr wrap="square" lIns="0" tIns="0" rIns="0" bIns="0" rtlCol="0" anchor="t"/>
          <a:lstStyle/>
          <a:p>
            <a:pPr indent="0" marL="0">
              <a:lnSpc>
                <a:spcPct val="105000"/>
              </a:lnSpc>
              <a:buNone/>
            </a:pPr>
            <a:r>
              <a:rPr lang="en-US" sz="1400" dirty="0">
                <a:solidFill>
                  <a:srgbClr val="7D8A98"/>
                </a:solidFill>
                <a:latin typeface="Courier New" pitchFamily="34" charset="0"/>
                <a:ea typeface="Courier New" pitchFamily="34" charset="-122"/>
                <a:cs typeface="Courier New" pitchFamily="34" charset="-120"/>
              </a:rPr>
              <a:t>// create, enable broadcast, bind</a:t>
            </a:r>
            <a:endParaRPr lang="en-US" sz="1400" dirty="0"/>
          </a:p>
          <a:p>
            <a:pPr indent="0" marL="0">
              <a:lnSpc>
                <a:spcPct val="105000"/>
              </a:lnSpc>
              <a:buNone/>
            </a:pPr>
            <a:r>
              <a:rPr lang="en-US" sz="1400" dirty="0">
                <a:solidFill>
                  <a:srgbClr val="DFE6EC"/>
                </a:solidFill>
                <a:latin typeface="Courier New" pitchFamily="34" charset="0"/>
                <a:ea typeface="Courier New" pitchFamily="34" charset="-122"/>
                <a:cs typeface="Courier New" pitchFamily="34" charset="-120"/>
              </a:rPr>
              <a:t>s = Socket::CreateSocket(GetNode(),</a:t>
            </a:r>
            <a:endParaRPr lang="en-US" sz="1400" dirty="0"/>
          </a:p>
          <a:p>
            <a:pPr indent="0" marL="0">
              <a:lnSpc>
                <a:spcPct val="105000"/>
              </a:lnSpc>
              <a:buNone/>
            </a:pPr>
            <a:r>
              <a:rPr lang="en-US" sz="1400" dirty="0">
                <a:solidFill>
                  <a:srgbClr val="DFE6EC"/>
                </a:solidFill>
                <a:latin typeface="Courier New" pitchFamily="34" charset="0"/>
                <a:ea typeface="Courier New" pitchFamily="34" charset="-122"/>
                <a:cs typeface="Courier New" pitchFamily="34" charset="-120"/>
              </a:rPr>
              <a:t>      UdpSocketFactory::GetTypeId());</a:t>
            </a:r>
            <a:endParaRPr lang="en-US" sz="1400" dirty="0"/>
          </a:p>
          <a:p>
            <a:pPr indent="0" marL="0">
              <a:lnSpc>
                <a:spcPct val="105000"/>
              </a:lnSpc>
              <a:buNone/>
            </a:pPr>
            <a:r>
              <a:rPr lang="en-US" sz="1400" dirty="0">
                <a:solidFill>
                  <a:srgbClr val="FFD08A"/>
                </a:solidFill>
                <a:latin typeface="Courier New" pitchFamily="34" charset="0"/>
                <a:ea typeface="Courier New" pitchFamily="34" charset="-122"/>
                <a:cs typeface="Courier New" pitchFamily="34" charset="-120"/>
              </a:rPr>
              <a:t>s-&gt;SetAllowBroadcast(true);</a:t>
            </a:r>
            <a:endParaRPr lang="en-US" sz="1400" dirty="0"/>
          </a:p>
          <a:p>
            <a:pPr indent="0" marL="0">
              <a:lnSpc>
                <a:spcPct val="105000"/>
              </a:lnSpc>
              <a:buNone/>
            </a:pPr>
            <a:r>
              <a:rPr lang="en-US" sz="1400" dirty="0">
                <a:solidFill>
                  <a:srgbClr val="DFE6EC"/>
                </a:solidFill>
                <a:latin typeface="Courier New" pitchFamily="34" charset="0"/>
                <a:ea typeface="Courier New" pitchFamily="34" charset="-122"/>
                <a:cs typeface="Courier New" pitchFamily="34" charset="-120"/>
              </a:rPr>
              <a:t>s-&gt;Bind(InetSocketAddress(</a:t>
            </a:r>
            <a:endParaRPr lang="en-US" sz="1400" dirty="0"/>
          </a:p>
          <a:p>
            <a:pPr indent="0" marL="0">
              <a:lnSpc>
                <a:spcPct val="105000"/>
              </a:lnSpc>
              <a:buNone/>
            </a:pPr>
            <a:r>
              <a:rPr lang="en-US" sz="1400" dirty="0">
                <a:solidFill>
                  <a:srgbClr val="DFE6EC"/>
                </a:solidFill>
                <a:latin typeface="Courier New" pitchFamily="34" charset="0"/>
                <a:ea typeface="Courier New" pitchFamily="34" charset="-122"/>
                <a:cs typeface="Courier New" pitchFamily="34" charset="-120"/>
              </a:rPr>
              <a:t>      Ipv4Address::GetAny(), 4040));</a:t>
            </a:r>
            <a:endParaRPr lang="en-US" sz="1400" dirty="0"/>
          </a:p>
          <a:p>
            <a:pPr indent="0" marL="0">
              <a:lnSpc>
                <a:spcPct val="105000"/>
              </a:lnSpc>
              <a:buNone/>
            </a:pPr>
            <a:r>
              <a:rPr lang="en-US" sz="1400" dirty="0">
                <a:solidFill>
                  <a:srgbClr val="DFE6EC"/>
                </a:solidFill>
                <a:latin typeface="Courier New" pitchFamily="34" charset="0"/>
                <a:ea typeface="Courier New" pitchFamily="34" charset="-122"/>
                <a:cs typeface="Courier New" pitchFamily="34" charset="-120"/>
              </a:rPr>
              <a:t>s-&gt;SetRecvCallback(MakeCallback(</a:t>
            </a:r>
            <a:endParaRPr lang="en-US" sz="1400" dirty="0"/>
          </a:p>
          <a:p>
            <a:pPr indent="0" marL="0">
              <a:lnSpc>
                <a:spcPct val="105000"/>
              </a:lnSpc>
              <a:buNone/>
            </a:pPr>
            <a:r>
              <a:rPr lang="en-US" sz="1400" dirty="0">
                <a:solidFill>
                  <a:srgbClr val="DFE6EC"/>
                </a:solidFill>
                <a:latin typeface="Courier New" pitchFamily="34" charset="0"/>
                <a:ea typeface="Courier New" pitchFamily="34" charset="-122"/>
                <a:cs typeface="Courier New" pitchFamily="34" charset="-120"/>
              </a:rPr>
              <a:t>      &amp;VehicleApp::HandleRead, this));</a:t>
            </a:r>
            <a:endParaRPr lang="en-US" sz="1400" dirty="0"/>
          </a:p>
          <a:p>
            <a:pPr indent="0" marL="0">
              <a:lnSpc>
                <a:spcPct val="105000"/>
              </a:lnSpc>
              <a:buNone/>
            </a:pPr>
            <a:r>
              <a:rPr lang="en-US" sz="1400" dirty="0">
                <a:solidFill>
                  <a:srgbClr val="DFE6EC"/>
                </a:solidFill>
                <a:latin typeface="Courier New" pitchFamily="34" charset="0"/>
                <a:ea typeface="Courier New" pitchFamily="34" charset="-122"/>
                <a:cs typeface="Courier New" pitchFamily="34" charset="-120"/>
              </a:rPr>
              <a:t> </a:t>
            </a:r>
            <a:endParaRPr lang="en-US" sz="1400" dirty="0"/>
          </a:p>
          <a:p>
            <a:pPr indent="0" marL="0">
              <a:lnSpc>
                <a:spcPct val="105000"/>
              </a:lnSpc>
              <a:buNone/>
            </a:pPr>
            <a:r>
              <a:rPr lang="en-US" sz="1400" dirty="0">
                <a:solidFill>
                  <a:srgbClr val="7D8A98"/>
                </a:solidFill>
                <a:latin typeface="Courier New" pitchFamily="34" charset="0"/>
                <a:ea typeface="Courier New" pitchFamily="34" charset="-122"/>
                <a:cs typeface="Courier New" pitchFamily="34" charset="-120"/>
              </a:rPr>
              <a:t>// send one alert to every car in range</a:t>
            </a:r>
            <a:endParaRPr lang="en-US" sz="1400" dirty="0"/>
          </a:p>
          <a:p>
            <a:pPr indent="0" marL="0">
              <a:lnSpc>
                <a:spcPct val="105000"/>
              </a:lnSpc>
              <a:buNone/>
            </a:pPr>
            <a:r>
              <a:rPr lang="en-US" sz="1400" dirty="0">
                <a:solidFill>
                  <a:srgbClr val="DFE6EC"/>
                </a:solidFill>
                <a:latin typeface="Courier New" pitchFamily="34" charset="0"/>
                <a:ea typeface="Courier New" pitchFamily="34" charset="-122"/>
                <a:cs typeface="Courier New" pitchFamily="34" charset="-120"/>
              </a:rPr>
              <a:t>p-&gt;AddHeader(alertHeader);</a:t>
            </a:r>
            <a:endParaRPr lang="en-US" sz="1400" dirty="0"/>
          </a:p>
          <a:p>
            <a:pPr indent="0" marL="0">
              <a:lnSpc>
                <a:spcPct val="105000"/>
              </a:lnSpc>
              <a:buNone/>
            </a:pPr>
            <a:r>
              <a:rPr lang="en-US" sz="1400" dirty="0">
                <a:solidFill>
                  <a:srgbClr val="DFE6EC"/>
                </a:solidFill>
                <a:latin typeface="Courier New" pitchFamily="34" charset="0"/>
                <a:ea typeface="Courier New" pitchFamily="34" charset="-122"/>
                <a:cs typeface="Courier New" pitchFamily="34" charset="-120"/>
              </a:rPr>
              <a:t>s-&gt;SendTo(p, 0, InetSocketAddress(</a:t>
            </a:r>
            <a:endParaRPr lang="en-US" sz="1400" dirty="0"/>
          </a:p>
          <a:p>
            <a:pPr indent="0" marL="0">
              <a:lnSpc>
                <a:spcPct val="105000"/>
              </a:lnSpc>
              <a:buNone/>
            </a:pPr>
            <a:r>
              <a:rPr lang="en-US" sz="1400" dirty="0">
                <a:solidFill>
                  <a:srgbClr val="9BE8DE"/>
                </a:solidFill>
                <a:latin typeface="Courier New" pitchFamily="34" charset="0"/>
                <a:ea typeface="Courier New" pitchFamily="34" charset="-122"/>
                <a:cs typeface="Courier New" pitchFamily="34" charset="-120"/>
              </a:rPr>
              <a:t>      "10.1.255.255", 4040));</a:t>
            </a:r>
            <a:endParaRPr lang="en-US" sz="1400" dirty="0"/>
          </a:p>
        </p:txBody>
      </p:sp>
      <p:sp>
        <p:nvSpPr>
          <p:cNvPr id="9006" name="S9 Text 4"/>
          <p:cNvSpPr txBox="1"/>
          <p:nvPr/>
        </p:nvSpPr>
        <p:spPr>
          <a:xfrm>
            <a:off x="6675120" y="4709160"/>
            <a:ext cx="4828032" cy="1097280"/>
          </a:xfrm>
          <a:prstGeom prst="rect">
            <a:avLst/>
          </a:prstGeom>
          <a:noFill/>
          <a:ln/>
        </p:spPr>
        <p:txBody>
          <a:bodyPr wrap="square" lIns="0" tIns="0" rIns="0" bIns="0" rtlCol="0" anchor="t"/>
          <a:lstStyle/>
          <a:p>
            <a:pPr indent="0" marL="0">
              <a:buNone/>
            </a:pPr>
            <a:r>
              <a:rPr lang="en-US" sz="1600" dirty="0">
                <a:solidFill>
                  <a:srgbClr val="B7C3CF"/>
                </a:solidFill>
              </a:rPr>
              <a:t>A 40-byte AlertHeader in network byte order: (origin, seq) detects duplicates, and the sender’s X/Y drives Smart Relay.</a:t>
            </a:r>
            <a:endParaRPr lang="en-US" sz="16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blipFill dpi="0" rotWithShape="1">
          <a:blip r:embed="rId1001">
            <a:lum/>
          </a:blip>
          <a:srcRect/>
          <a:stretch>
            <a:fillRect/>
          </a:stretch>
        </a:blipFill>
        <a:effectLst/>
      </p:bgPr>
    </p:bg>
    <p:spTree>
      <p:nvGrpSpPr>
        <p:cNvPr id="10001" name="S10 group"/>
        <p:cNvGrpSpPr/>
        <p:nvPr/>
      </p:nvGrpSpPr>
      <p:grpSpPr>
        <a:xfrm>
          <a:off x="0" y="0"/>
          <a:ext cx="0" cy="0"/>
          <a:chOff x="0" y="0"/>
          <a:chExt cx="0" cy="0"/>
        </a:xfrm>
      </p:grpSpPr>
      <p:sp>
        <p:nvSpPr>
          <p:cNvPr id="10002" name="S10 Text 0"/>
          <p:cNvSpPr txBox="1"/>
          <p:nvPr/>
        </p:nvSpPr>
        <p:spPr>
          <a:xfrm>
            <a:off x="685800" y="6382512"/>
            <a:ext cx="7315200" cy="274320"/>
          </a:xfrm>
          <a:prstGeom prst="rect">
            <a:avLst/>
          </a:prstGeom>
          <a:noFill/>
          <a:ln/>
        </p:spPr>
        <p:txBody>
          <a:bodyPr wrap="square" lIns="0" tIns="0" rIns="0" bIns="0" rtlCol="0" anchor="ctr"/>
          <a:lstStyle/>
          <a:p>
            <a:pPr indent="0" marL="0">
              <a:buNone/>
            </a:pPr>
            <a:r>
              <a:rPr lang="en-US" sz="1100" dirty="0">
                <a:solidFill>
                  <a:srgbClr val="4E5A66"/>
                </a:solidFill>
              </a:rPr>
              <a:t>Smart Emergency Alert Broadcasting  ·  BMSCE  ·  2026–27</a:t>
            </a:r>
            <a:endParaRPr lang="en-US" sz="1100" dirty="0"/>
          </a:p>
        </p:txBody>
      </p:sp>
      <p:sp>
        <p:nvSpPr>
          <p:cNvPr id="10003" name="S10 Text 1"/>
          <p:cNvSpPr txBox="1"/>
          <p:nvPr/>
        </p:nvSpPr>
        <p:spPr>
          <a:xfrm>
            <a:off x="10591495" y="6382512"/>
            <a:ext cx="914400" cy="274320"/>
          </a:xfrm>
          <a:prstGeom prst="rect">
            <a:avLst/>
          </a:prstGeom>
          <a:noFill/>
          <a:ln/>
        </p:spPr>
        <p:txBody>
          <a:bodyPr wrap="square" lIns="0" tIns="0" rIns="0" bIns="0" rtlCol="0" anchor="ctr"/>
          <a:lstStyle/>
          <a:p>
            <a:pPr algn="r" indent="0" marL="0">
              <a:buNone/>
            </a:pPr>
            <a:r>
              <a:rPr lang="en-US" sz="1100" dirty="0">
                <a:solidFill>
                  <a:srgbClr val="4E5A66"/>
                </a:solidFill>
              </a:rPr>
              <a:t>10</a:t>
            </a:r>
            <a:endParaRPr lang="en-US" sz="1100" dirty="0"/>
          </a:p>
        </p:txBody>
      </p:sp>
      <p:sp>
        <p:nvSpPr>
          <p:cNvPr id="10004" name="S10 Text 2"/>
          <p:cNvSpPr txBox="1"/>
          <p:nvPr/>
        </p:nvSpPr>
        <p:spPr>
          <a:xfrm>
            <a:off x="685800" y="384048"/>
            <a:ext cx="10820095" cy="777240"/>
          </a:xfrm>
          <a:prstGeom prst="rect">
            <a:avLst/>
          </a:prstGeom>
          <a:noFill/>
          <a:ln/>
        </p:spPr>
        <p:txBody>
          <a:bodyPr wrap="square" lIns="0" tIns="0" rIns="0" bIns="0" rtlCol="0" anchor="ctr"/>
          <a:lstStyle/>
          <a:p>
            <a:pPr algn="l" indent="0" marL="0">
              <a:buNone/>
            </a:pPr>
            <a:r>
              <a:rPr lang="en-US" sz="3200" b="1" dirty="0">
                <a:solidFill>
                  <a:srgbClr val="10161D"/>
                </a:solidFill>
                <a:latin typeface="Arial" pitchFamily="34" charset="0"/>
                <a:ea typeface="Arial" pitchFamily="34" charset="-122"/>
                <a:cs typeface="Arial" pitchFamily="34" charset="-120"/>
              </a:rPr>
              <a:t>What a car does when an alert arrives</a:t>
            </a:r>
            <a:endParaRPr lang="en-US" sz="3200" dirty="0"/>
          </a:p>
        </p:txBody>
      </p:sp>
      <p:sp>
        <p:nvSpPr>
          <p:cNvPr id="10005" name="S10 Text 3"/>
          <p:cNvSpPr txBox="1"/>
          <p:nvPr/>
        </p:nvSpPr>
        <p:spPr>
          <a:xfrm>
            <a:off x="960120" y="4892040"/>
            <a:ext cx="4709160" cy="914400"/>
          </a:xfrm>
          <a:prstGeom prst="rect">
            <a:avLst/>
          </a:prstGeom>
          <a:noFill/>
          <a:ln/>
        </p:spPr>
        <p:txBody>
          <a:bodyPr wrap="square" lIns="0" tIns="0" rIns="0" bIns="0" rtlCol="0" anchor="ctr"/>
          <a:lstStyle/>
          <a:p>
            <a:pPr indent="0" marL="0">
              <a:buNone/>
            </a:pPr>
            <a:r>
              <a:rPr lang="en-US" sz="1600" b="1" dirty="0">
                <a:solidFill>
                  <a:srgbClr val="10161D"/>
                </a:solidFill>
              </a:rPr>
              <a:t>Flooding baseline: </a:t>
            </a:r>
            <a:pPr indent="0" marL="0">
              <a:buNone/>
            </a:pPr>
            <a:r>
              <a:rPr lang="en-US" sz="1600" dirty="0">
                <a:solidFill>
                  <a:srgbClr val="33414E"/>
                </a:solidFill>
              </a:rPr>
              <a:t>Relay at once on the first copy. Same socket code; no waiting, no cancelling.</a:t>
            </a:r>
            <a:endParaRPr lang="en-US" sz="1600" dirty="0"/>
          </a:p>
        </p:txBody>
      </p:sp>
      <p:sp>
        <p:nvSpPr>
          <p:cNvPr id="10006" name="S10 Text 4"/>
          <p:cNvSpPr txBox="1"/>
          <p:nvPr/>
        </p:nvSpPr>
        <p:spPr>
          <a:xfrm>
            <a:off x="6528816" y="4892040"/>
            <a:ext cx="4709160" cy="914400"/>
          </a:xfrm>
          <a:prstGeom prst="rect">
            <a:avLst/>
          </a:prstGeom>
          <a:noFill/>
          <a:ln/>
        </p:spPr>
        <p:txBody>
          <a:bodyPr wrap="square" lIns="0" tIns="0" rIns="0" bIns="0" rtlCol="0" anchor="ctr"/>
          <a:lstStyle/>
          <a:p>
            <a:pPr indent="0" marL="0">
              <a:buNone/>
            </a:pPr>
            <a:r>
              <a:rPr lang="en-US" sz="1600" b="1" dirty="0">
                <a:solidFill>
                  <a:srgbClr val="10161D"/>
                </a:solidFill>
              </a:rPr>
              <a:t>Gossip baseline: </a:t>
            </a:r>
            <a:pPr indent="0" marL="0">
              <a:buNone/>
            </a:pPr>
            <a:r>
              <a:rPr lang="en-US" sz="1600" dirty="0">
                <a:solidFill>
                  <a:srgbClr val="33414E"/>
                </a:solidFill>
              </a:rPr>
              <a:t>Relay at once with probability 0.6, otherwise drop the alert.</a:t>
            </a:r>
            <a:endParaRPr lang="en-US" sz="16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blipFill dpi="0" rotWithShape="1">
          <a:blip r:embed="rId1101">
            <a:lum/>
          </a:blip>
          <a:srcRect/>
          <a:stretch>
            <a:fillRect/>
          </a:stretch>
        </a:blipFill>
        <a:effectLst/>
      </p:bgPr>
    </p:bg>
    <p:spTree>
      <p:nvGrpSpPr>
        <p:cNvPr id="11001" name="S11 group"/>
        <p:cNvGrpSpPr/>
        <p:nvPr/>
      </p:nvGrpSpPr>
      <p:grpSpPr>
        <a:xfrm>
          <a:off x="0" y="0"/>
          <a:ext cx="0" cy="0"/>
          <a:chOff x="0" y="0"/>
          <a:chExt cx="0" cy="0"/>
        </a:xfrm>
      </p:grpSpPr>
      <p:sp>
        <p:nvSpPr>
          <p:cNvPr id="11002" name="S11 Text 0"/>
          <p:cNvSpPr txBox="1"/>
          <p:nvPr/>
        </p:nvSpPr>
        <p:spPr>
          <a:xfrm>
            <a:off x="685800" y="6382512"/>
            <a:ext cx="7315200" cy="274320"/>
          </a:xfrm>
          <a:prstGeom prst="rect">
            <a:avLst/>
          </a:prstGeom>
          <a:noFill/>
          <a:ln/>
        </p:spPr>
        <p:txBody>
          <a:bodyPr wrap="square" lIns="0" tIns="0" rIns="0" bIns="0" rtlCol="0" anchor="ctr"/>
          <a:lstStyle/>
          <a:p>
            <a:pPr indent="0" marL="0">
              <a:buNone/>
            </a:pPr>
            <a:r>
              <a:rPr lang="en-US" sz="1100" dirty="0">
                <a:solidFill>
                  <a:srgbClr val="B7C3CF"/>
                </a:solidFill>
              </a:rPr>
              <a:t>Smart Emergency Alert Broadcasting  ·  BMSCE  ·  2026–27</a:t>
            </a:r>
            <a:endParaRPr lang="en-US" sz="1100" dirty="0"/>
          </a:p>
        </p:txBody>
      </p:sp>
      <p:sp>
        <p:nvSpPr>
          <p:cNvPr id="11003" name="S11 Text 1"/>
          <p:cNvSpPr txBox="1"/>
          <p:nvPr/>
        </p:nvSpPr>
        <p:spPr>
          <a:xfrm>
            <a:off x="10591495" y="6382512"/>
            <a:ext cx="914400" cy="274320"/>
          </a:xfrm>
          <a:prstGeom prst="rect">
            <a:avLst/>
          </a:prstGeom>
          <a:noFill/>
          <a:ln/>
        </p:spPr>
        <p:txBody>
          <a:bodyPr wrap="square" lIns="0" tIns="0" rIns="0" bIns="0" rtlCol="0" anchor="ctr"/>
          <a:lstStyle/>
          <a:p>
            <a:pPr algn="r" indent="0" marL="0">
              <a:buNone/>
            </a:pPr>
            <a:r>
              <a:rPr lang="en-US" sz="1100" dirty="0">
                <a:solidFill>
                  <a:srgbClr val="B7C3CF"/>
                </a:solidFill>
              </a:rPr>
              <a:t>11</a:t>
            </a:r>
            <a:endParaRPr lang="en-US" sz="1100" dirty="0"/>
          </a:p>
        </p:txBody>
      </p:sp>
      <p:sp>
        <p:nvSpPr>
          <p:cNvPr id="11004" name="S11 Text 2"/>
          <p:cNvSpPr txBox="1"/>
          <p:nvPr/>
        </p:nvSpPr>
        <p:spPr>
          <a:xfrm>
            <a:off x="685800" y="384048"/>
            <a:ext cx="10820095" cy="777240"/>
          </a:xfrm>
          <a:prstGeom prst="rect">
            <a:avLst/>
          </a:prstGeom>
          <a:noFill/>
          <a:ln/>
        </p:spPr>
        <p:txBody>
          <a:bodyPr wrap="square" lIns="0" tIns="0" rIns="0" bIns="0" rtlCol="0" anchor="ctr"/>
          <a:lstStyle/>
          <a:p>
            <a:pPr algn="l" indent="0" marL="0">
              <a:buNone/>
            </a:pPr>
            <a:r>
              <a:rPr lang="en-US" sz="3200" b="1" dirty="0">
                <a:solidFill>
                  <a:srgbClr val="F2F4F6"/>
                </a:solidFill>
                <a:latin typeface="Arial" pitchFamily="34" charset="0"/>
                <a:ea typeface="Arial" pitchFamily="34" charset="-122"/>
                <a:cs typeface="Arial" pitchFamily="34" charset="-120"/>
              </a:rPr>
              <a:t>Experimental set-up</a:t>
            </a:r>
            <a:endParaRPr lang="en-US" sz="3200" dirty="0"/>
          </a:p>
        </p:txBody>
      </p:sp>
      <p:graphicFrame>
        <p:nvGraphicFramePr>
          <p:cNvPr id="11012" name="S11 Table 0"/>
          <p:cNvGraphicFramePr>
            <a:graphicFrameLocks noGrp="1"/>
          </p:cNvGraphicFramePr>
          <p:nvPr>
            <p:extLst>
              <p:ext uri="{D42A27DB-BD31-4B8C-83A1-F6EECF244321}">
                <p14:modId xmlns:p14="http://schemas.microsoft.com/office/powerpoint/2010/main" val="1579011935"/>
              </p:ext>
            </p:extLst>
          </p:nvPr>
        </p:nvGraphicFramePr>
        <p:xfrm>
          <a:off x="685800" y="1417320"/>
          <a:ext cx="6766560" cy="914400"/>
        </p:xfrm>
        <a:graphic>
          <a:graphicData uri="http://schemas.openxmlformats.org/drawingml/2006/table">
            <a:tbl>
              <a:tblPr/>
              <a:tblGrid>
                <a:gridCol w="2011680"/>
                <a:gridCol w="4754880"/>
              </a:tblGrid>
              <a:tr h="457200">
                <a:tc>
                  <a:txBody>
                    <a:bodyPr/>
                    <a:lstStyle/>
                    <a:p>
                      <a:pPr indent="0" marL="0">
                        <a:buNone/>
                      </a:pPr>
                      <a:r>
                        <a:rPr lang="en-US" sz="1500" b="1" dirty="0">
                          <a:solidFill>
                            <a:srgbClr val="FFB547"/>
                          </a:solidFill>
                        </a:rPr>
                        <a:t>Parameter</a:t>
                      </a:r>
                      <a:endParaRPr lang="en-US" sz="1500" dirty="0"/>
                    </a:p>
                  </a:txBody>
                  <a:tcPr marL="73152" marR="73152" marT="73152" marB="73152" anchor="ctr">
                    <a:lnL w="9525" cap="flat" cmpd="sng" algn="ctr">
                      <a:solidFill>
                        <a:srgbClr val="2E3A47"/>
                      </a:solidFill>
                      <a:prstDash val="solid"/>
                      <a:round/>
                      <a:headEnd type="none" w="med" len="med"/>
                      <a:tailEnd type="none" w="med" len="med"/>
                    </a:lnL>
                    <a:lnR w="9525" cap="flat" cmpd="sng" algn="ctr">
                      <a:solidFill>
                        <a:srgbClr val="2E3A47"/>
                      </a:solidFill>
                      <a:prstDash val="solid"/>
                      <a:round/>
                      <a:headEnd type="none" w="med" len="med"/>
                      <a:tailEnd type="none" w="med" len="med"/>
                    </a:lnR>
                    <a:lnT w="9525" cap="flat" cmpd="sng" algn="ctr">
                      <a:solidFill>
                        <a:srgbClr val="2E3A47"/>
                      </a:solidFill>
                      <a:prstDash val="solid"/>
                      <a:round/>
                      <a:headEnd type="none" w="med" len="med"/>
                      <a:tailEnd type="none" w="med" len="med"/>
                    </a:lnT>
                    <a:lnB w="9525" cap="flat" cmpd="sng" algn="ctr">
                      <a:solidFill>
                        <a:srgbClr val="2E3A47"/>
                      </a:solidFill>
                      <a:prstDash val="solid"/>
                      <a:round/>
                      <a:headEnd type="none" w="med" len="med"/>
                      <a:tailEnd type="none" w="med" len="med"/>
                    </a:lnB>
                    <a:solidFill>
                      <a:srgbClr val="202B37"/>
                    </a:solidFill>
                  </a:tcPr>
                </a:tc>
                <a:tc>
                  <a:txBody>
                    <a:bodyPr/>
                    <a:lstStyle/>
                    <a:p>
                      <a:pPr indent="0" marL="0">
                        <a:buNone/>
                      </a:pPr>
                      <a:r>
                        <a:rPr lang="en-US" sz="1500" b="1" dirty="0">
                          <a:solidFill>
                            <a:srgbClr val="FFB547"/>
                          </a:solidFill>
                        </a:rPr>
                        <a:t>Value</a:t>
                      </a:r>
                      <a:endParaRPr lang="en-US" sz="1500" dirty="0"/>
                    </a:p>
                  </a:txBody>
                  <a:tcPr marL="73152" marR="73152" marT="73152" marB="73152" anchor="ctr">
                    <a:lnL w="9525" cap="flat" cmpd="sng" algn="ctr">
                      <a:solidFill>
                        <a:srgbClr val="2E3A47"/>
                      </a:solidFill>
                      <a:prstDash val="solid"/>
                      <a:round/>
                      <a:headEnd type="none" w="med" len="med"/>
                      <a:tailEnd type="none" w="med" len="med"/>
                    </a:lnL>
                    <a:lnR w="9525" cap="flat" cmpd="sng" algn="ctr">
                      <a:solidFill>
                        <a:srgbClr val="2E3A47"/>
                      </a:solidFill>
                      <a:prstDash val="solid"/>
                      <a:round/>
                      <a:headEnd type="none" w="med" len="med"/>
                      <a:tailEnd type="none" w="med" len="med"/>
                    </a:lnR>
                    <a:lnT w="9525" cap="flat" cmpd="sng" algn="ctr">
                      <a:solidFill>
                        <a:srgbClr val="2E3A47"/>
                      </a:solidFill>
                      <a:prstDash val="solid"/>
                      <a:round/>
                      <a:headEnd type="none" w="med" len="med"/>
                      <a:tailEnd type="none" w="med" len="med"/>
                    </a:lnT>
                    <a:lnB w="9525" cap="flat" cmpd="sng" algn="ctr">
                      <a:solidFill>
                        <a:srgbClr val="2E3A47"/>
                      </a:solidFill>
                      <a:prstDash val="solid"/>
                      <a:round/>
                      <a:headEnd type="none" w="med" len="med"/>
                      <a:tailEnd type="none" w="med" len="med"/>
                    </a:lnB>
                    <a:solidFill>
                      <a:srgbClr val="202B37"/>
                    </a:solidFill>
                  </a:tcPr>
                </a:tc>
              </a:tr>
              <a:tr h="457200">
                <a:tc>
                  <a:txBody>
                    <a:bodyPr/>
                    <a:lstStyle/>
                    <a:p>
                      <a:pPr indent="0" marL="0">
                        <a:buNone/>
                      </a:pPr>
                      <a:r>
                        <a:rPr lang="en-US" sz="1500" b="1" dirty="0">
                          <a:solidFill>
                            <a:srgbClr val="DFE6EC"/>
                          </a:solidFill>
                        </a:rPr>
                        <a:t>Radio</a:t>
                      </a:r>
                      <a:endParaRPr lang="en-US" sz="1500" dirty="0"/>
                    </a:p>
                  </a:txBody>
                  <a:tcPr marL="73152" marR="73152" marT="73152" marB="73152" anchor="ctr">
                    <a:lnL w="9525" cap="flat" cmpd="sng" algn="ctr">
                      <a:solidFill>
                        <a:srgbClr val="2E3A47"/>
                      </a:solidFill>
                      <a:prstDash val="solid"/>
                      <a:round/>
                      <a:headEnd type="none" w="med" len="med"/>
                      <a:tailEnd type="none" w="med" len="med"/>
                    </a:lnL>
                    <a:lnR w="9525" cap="flat" cmpd="sng" algn="ctr">
                      <a:solidFill>
                        <a:srgbClr val="2E3A47"/>
                      </a:solidFill>
                      <a:prstDash val="solid"/>
                      <a:round/>
                      <a:headEnd type="none" w="med" len="med"/>
                      <a:tailEnd type="none" w="med" len="med"/>
                    </a:lnR>
                    <a:lnT w="9525" cap="flat" cmpd="sng" algn="ctr">
                      <a:solidFill>
                        <a:srgbClr val="2E3A47"/>
                      </a:solidFill>
                      <a:prstDash val="solid"/>
                      <a:round/>
                      <a:headEnd type="none" w="med" len="med"/>
                      <a:tailEnd type="none" w="med" len="med"/>
                    </a:lnT>
                    <a:lnB w="9525" cap="flat" cmpd="sng" algn="ctr">
                      <a:solidFill>
                        <a:srgbClr val="2E3A47"/>
                      </a:solidFill>
                      <a:prstDash val="solid"/>
                      <a:round/>
                      <a:headEnd type="none" w="med" len="med"/>
                      <a:tailEnd type="none" w="med" len="med"/>
                    </a:lnB>
                    <a:solidFill>
                      <a:srgbClr val="18212B"/>
                    </a:solidFill>
                  </a:tcPr>
                </a:tc>
                <a:tc>
                  <a:txBody>
                    <a:bodyPr/>
                    <a:lstStyle/>
                    <a:p>
                      <a:pPr indent="0" marL="0">
                        <a:buNone/>
                      </a:pPr>
                      <a:r>
                        <a:rPr lang="en-US" sz="1500" dirty="0">
                          <a:solidFill>
                            <a:srgbClr val="DFE6EC"/>
                          </a:solidFill>
                        </a:rPr>
                        <a:t>IEEE 802.11p ad hoc · 10 MHz · 6 Mb/s · 23 dBm</a:t>
                      </a:r>
                      <a:endParaRPr lang="en-US" sz="1500" dirty="0"/>
                    </a:p>
                  </a:txBody>
                  <a:tcPr marL="73152" marR="73152" marT="73152" marB="73152" anchor="ctr">
                    <a:lnL w="9525" cap="flat" cmpd="sng" algn="ctr">
                      <a:solidFill>
                        <a:srgbClr val="2E3A47"/>
                      </a:solidFill>
                      <a:prstDash val="solid"/>
                      <a:round/>
                      <a:headEnd type="none" w="med" len="med"/>
                      <a:tailEnd type="none" w="med" len="med"/>
                    </a:lnL>
                    <a:lnR w="9525" cap="flat" cmpd="sng" algn="ctr">
                      <a:solidFill>
                        <a:srgbClr val="2E3A47"/>
                      </a:solidFill>
                      <a:prstDash val="solid"/>
                      <a:round/>
                      <a:headEnd type="none" w="med" len="med"/>
                      <a:tailEnd type="none" w="med" len="med"/>
                    </a:lnR>
                    <a:lnT w="9525" cap="flat" cmpd="sng" algn="ctr">
                      <a:solidFill>
                        <a:srgbClr val="2E3A47"/>
                      </a:solidFill>
                      <a:prstDash val="solid"/>
                      <a:round/>
                      <a:headEnd type="none" w="med" len="med"/>
                      <a:tailEnd type="none" w="med" len="med"/>
                    </a:lnT>
                    <a:lnB w="9525" cap="flat" cmpd="sng" algn="ctr">
                      <a:solidFill>
                        <a:srgbClr val="2E3A47"/>
                      </a:solidFill>
                      <a:prstDash val="solid"/>
                      <a:round/>
                      <a:headEnd type="none" w="med" len="med"/>
                      <a:tailEnd type="none" w="med" len="med"/>
                    </a:lnB>
                    <a:solidFill>
                      <a:srgbClr val="18212B"/>
                    </a:solidFill>
                  </a:tcPr>
                </a:tc>
              </a:tr>
              <a:tr h="457200">
                <a:tc>
                  <a:txBody>
                    <a:bodyPr/>
                    <a:lstStyle/>
                    <a:p>
                      <a:pPr indent="0" marL="0">
                        <a:buNone/>
                      </a:pPr>
                      <a:r>
                        <a:rPr lang="en-US" sz="1500" b="1" dirty="0">
                          <a:solidFill>
                            <a:srgbClr val="DFE6EC"/>
                          </a:solidFill>
                        </a:rPr>
                        <a:t>Channel</a:t>
                      </a:r>
                      <a:endParaRPr lang="en-US" sz="1500" dirty="0"/>
                    </a:p>
                  </a:txBody>
                  <a:tcPr marL="73152" marR="73152" marT="73152" marB="73152" anchor="ctr">
                    <a:lnL w="9525" cap="flat" cmpd="sng" algn="ctr">
                      <a:solidFill>
                        <a:srgbClr val="2E3A47"/>
                      </a:solidFill>
                      <a:prstDash val="solid"/>
                      <a:round/>
                      <a:headEnd type="none" w="med" len="med"/>
                      <a:tailEnd type="none" w="med" len="med"/>
                    </a:lnL>
                    <a:lnR w="9525" cap="flat" cmpd="sng" algn="ctr">
                      <a:solidFill>
                        <a:srgbClr val="2E3A47"/>
                      </a:solidFill>
                      <a:prstDash val="solid"/>
                      <a:round/>
                      <a:headEnd type="none" w="med" len="med"/>
                      <a:tailEnd type="none" w="med" len="med"/>
                    </a:lnR>
                    <a:lnT w="9525" cap="flat" cmpd="sng" algn="ctr">
                      <a:solidFill>
                        <a:srgbClr val="2E3A47"/>
                      </a:solidFill>
                      <a:prstDash val="solid"/>
                      <a:round/>
                      <a:headEnd type="none" w="med" len="med"/>
                      <a:tailEnd type="none" w="med" len="med"/>
                    </a:lnT>
                    <a:lnB w="9525" cap="flat" cmpd="sng" algn="ctr">
                      <a:solidFill>
                        <a:srgbClr val="2E3A47"/>
                      </a:solidFill>
                      <a:prstDash val="solid"/>
                      <a:round/>
                      <a:headEnd type="none" w="med" len="med"/>
                      <a:tailEnd type="none" w="med" len="med"/>
                    </a:lnB>
                    <a:solidFill>
                      <a:srgbClr val="18212B"/>
                    </a:solidFill>
                  </a:tcPr>
                </a:tc>
                <a:tc>
                  <a:txBody>
                    <a:bodyPr/>
                    <a:lstStyle/>
                    <a:p>
                      <a:pPr indent="0" marL="0">
                        <a:buNone/>
                      </a:pPr>
                      <a:r>
                        <a:rPr lang="en-US" sz="1500" dirty="0">
                          <a:solidFill>
                            <a:srgbClr val="DFE6EC"/>
                          </a:solidFill>
                        </a:rPr>
                        <a:t>Log-distance (n = 2.5) + Nakagami fading</a:t>
                      </a:r>
                      <a:endParaRPr lang="en-US" sz="1500" dirty="0"/>
                    </a:p>
                  </a:txBody>
                  <a:tcPr marL="73152" marR="73152" marT="73152" marB="73152" anchor="ctr">
                    <a:lnL w="9525" cap="flat" cmpd="sng" algn="ctr">
                      <a:solidFill>
                        <a:srgbClr val="2E3A47"/>
                      </a:solidFill>
                      <a:prstDash val="solid"/>
                      <a:round/>
                      <a:headEnd type="none" w="med" len="med"/>
                      <a:tailEnd type="none" w="med" len="med"/>
                    </a:lnL>
                    <a:lnR w="9525" cap="flat" cmpd="sng" algn="ctr">
                      <a:solidFill>
                        <a:srgbClr val="2E3A47"/>
                      </a:solidFill>
                      <a:prstDash val="solid"/>
                      <a:round/>
                      <a:headEnd type="none" w="med" len="med"/>
                      <a:tailEnd type="none" w="med" len="med"/>
                    </a:lnR>
                    <a:lnT w="9525" cap="flat" cmpd="sng" algn="ctr">
                      <a:solidFill>
                        <a:srgbClr val="2E3A47"/>
                      </a:solidFill>
                      <a:prstDash val="solid"/>
                      <a:round/>
                      <a:headEnd type="none" w="med" len="med"/>
                      <a:tailEnd type="none" w="med" len="med"/>
                    </a:lnT>
                    <a:lnB w="9525" cap="flat" cmpd="sng" algn="ctr">
                      <a:solidFill>
                        <a:srgbClr val="2E3A47"/>
                      </a:solidFill>
                      <a:prstDash val="solid"/>
                      <a:round/>
                      <a:headEnd type="none" w="med" len="med"/>
                      <a:tailEnd type="none" w="med" len="med"/>
                    </a:lnB>
                    <a:solidFill>
                      <a:srgbClr val="18212B"/>
                    </a:solidFill>
                  </a:tcPr>
                </a:tc>
              </a:tr>
              <a:tr h="457200">
                <a:tc>
                  <a:txBody>
                    <a:bodyPr/>
                    <a:lstStyle/>
                    <a:p>
                      <a:pPr indent="0" marL="0">
                        <a:buNone/>
                      </a:pPr>
                      <a:r>
                        <a:rPr lang="en-US" sz="1500" b="1" dirty="0">
                          <a:solidFill>
                            <a:srgbClr val="DFE6EC"/>
                          </a:solidFill>
                        </a:rPr>
                        <a:t>Transport</a:t>
                      </a:r>
                      <a:endParaRPr lang="en-US" sz="1500" dirty="0"/>
                    </a:p>
                  </a:txBody>
                  <a:tcPr marL="73152" marR="73152" marT="73152" marB="73152" anchor="ctr">
                    <a:lnL w="9525" cap="flat" cmpd="sng" algn="ctr">
                      <a:solidFill>
                        <a:srgbClr val="2E3A47"/>
                      </a:solidFill>
                      <a:prstDash val="solid"/>
                      <a:round/>
                      <a:headEnd type="none" w="med" len="med"/>
                      <a:tailEnd type="none" w="med" len="med"/>
                    </a:lnL>
                    <a:lnR w="9525" cap="flat" cmpd="sng" algn="ctr">
                      <a:solidFill>
                        <a:srgbClr val="2E3A47"/>
                      </a:solidFill>
                      <a:prstDash val="solid"/>
                      <a:round/>
                      <a:headEnd type="none" w="med" len="med"/>
                      <a:tailEnd type="none" w="med" len="med"/>
                    </a:lnR>
                    <a:lnT w="9525" cap="flat" cmpd="sng" algn="ctr">
                      <a:solidFill>
                        <a:srgbClr val="2E3A47"/>
                      </a:solidFill>
                      <a:prstDash val="solid"/>
                      <a:round/>
                      <a:headEnd type="none" w="med" len="med"/>
                      <a:tailEnd type="none" w="med" len="med"/>
                    </a:lnT>
                    <a:lnB w="9525" cap="flat" cmpd="sng" algn="ctr">
                      <a:solidFill>
                        <a:srgbClr val="2E3A47"/>
                      </a:solidFill>
                      <a:prstDash val="solid"/>
                      <a:round/>
                      <a:headEnd type="none" w="med" len="med"/>
                      <a:tailEnd type="none" w="med" len="med"/>
                    </a:lnB>
                    <a:solidFill>
                      <a:srgbClr val="18212B"/>
                    </a:solidFill>
                  </a:tcPr>
                </a:tc>
                <a:tc>
                  <a:txBody>
                    <a:bodyPr/>
                    <a:lstStyle/>
                    <a:p>
                      <a:pPr indent="0" marL="0">
                        <a:buNone/>
                      </a:pPr>
                      <a:r>
                        <a:rPr lang="en-US" sz="1500" dirty="0">
                          <a:solidFill>
                            <a:srgbClr val="DFE6EC"/>
                          </a:solidFill>
                        </a:rPr>
                        <a:t>UDP broadcast to 10.1.255.255:4040</a:t>
                      </a:r>
                      <a:endParaRPr lang="en-US" sz="1500" dirty="0"/>
                    </a:p>
                  </a:txBody>
                  <a:tcPr marL="73152" marR="73152" marT="73152" marB="73152" anchor="ctr">
                    <a:lnL w="9525" cap="flat" cmpd="sng" algn="ctr">
                      <a:solidFill>
                        <a:srgbClr val="2E3A47"/>
                      </a:solidFill>
                      <a:prstDash val="solid"/>
                      <a:round/>
                      <a:headEnd type="none" w="med" len="med"/>
                      <a:tailEnd type="none" w="med" len="med"/>
                    </a:lnL>
                    <a:lnR w="9525" cap="flat" cmpd="sng" algn="ctr">
                      <a:solidFill>
                        <a:srgbClr val="2E3A47"/>
                      </a:solidFill>
                      <a:prstDash val="solid"/>
                      <a:round/>
                      <a:headEnd type="none" w="med" len="med"/>
                      <a:tailEnd type="none" w="med" len="med"/>
                    </a:lnR>
                    <a:lnT w="9525" cap="flat" cmpd="sng" algn="ctr">
                      <a:solidFill>
                        <a:srgbClr val="2E3A47"/>
                      </a:solidFill>
                      <a:prstDash val="solid"/>
                      <a:round/>
                      <a:headEnd type="none" w="med" len="med"/>
                      <a:tailEnd type="none" w="med" len="med"/>
                    </a:lnT>
                    <a:lnB w="9525" cap="flat" cmpd="sng" algn="ctr">
                      <a:solidFill>
                        <a:srgbClr val="2E3A47"/>
                      </a:solidFill>
                      <a:prstDash val="solid"/>
                      <a:round/>
                      <a:headEnd type="none" w="med" len="med"/>
                      <a:tailEnd type="none" w="med" len="med"/>
                    </a:lnB>
                    <a:solidFill>
                      <a:srgbClr val="18212B"/>
                    </a:solidFill>
                  </a:tcPr>
                </a:tc>
              </a:tr>
              <a:tr h="457200">
                <a:tc>
                  <a:txBody>
                    <a:bodyPr/>
                    <a:lstStyle/>
                    <a:p>
                      <a:pPr indent="0" marL="0">
                        <a:buNone/>
                      </a:pPr>
                      <a:r>
                        <a:rPr lang="en-US" sz="1500" b="1" dirty="0">
                          <a:solidFill>
                            <a:srgbClr val="DFE6EC"/>
                          </a:solidFill>
                        </a:rPr>
                        <a:t>Traffic</a:t>
                      </a:r>
                      <a:endParaRPr lang="en-US" sz="1500" dirty="0"/>
                    </a:p>
                  </a:txBody>
                  <a:tcPr marL="73152" marR="73152" marT="73152" marB="73152" anchor="ctr">
                    <a:lnL w="9525" cap="flat" cmpd="sng" algn="ctr">
                      <a:solidFill>
                        <a:srgbClr val="2E3A47"/>
                      </a:solidFill>
                      <a:prstDash val="solid"/>
                      <a:round/>
                      <a:headEnd type="none" w="med" len="med"/>
                      <a:tailEnd type="none" w="med" len="med"/>
                    </a:lnL>
                    <a:lnR w="9525" cap="flat" cmpd="sng" algn="ctr">
                      <a:solidFill>
                        <a:srgbClr val="2E3A47"/>
                      </a:solidFill>
                      <a:prstDash val="solid"/>
                      <a:round/>
                      <a:headEnd type="none" w="med" len="med"/>
                      <a:tailEnd type="none" w="med" len="med"/>
                    </a:lnR>
                    <a:lnT w="9525" cap="flat" cmpd="sng" algn="ctr">
                      <a:solidFill>
                        <a:srgbClr val="2E3A47"/>
                      </a:solidFill>
                      <a:prstDash val="solid"/>
                      <a:round/>
                      <a:headEnd type="none" w="med" len="med"/>
                      <a:tailEnd type="none" w="med" len="med"/>
                    </a:lnT>
                    <a:lnB w="9525" cap="flat" cmpd="sng" algn="ctr">
                      <a:solidFill>
                        <a:srgbClr val="2E3A47"/>
                      </a:solidFill>
                      <a:prstDash val="solid"/>
                      <a:round/>
                      <a:headEnd type="none" w="med" len="med"/>
                      <a:tailEnd type="none" w="med" len="med"/>
                    </a:lnB>
                    <a:solidFill>
                      <a:srgbClr val="18212B"/>
                    </a:solidFill>
                  </a:tcPr>
                </a:tc>
                <a:tc>
                  <a:txBody>
                    <a:bodyPr/>
                    <a:lstStyle/>
                    <a:p>
                      <a:pPr indent="0" marL="0">
                        <a:buNone/>
                      </a:pPr>
                      <a:r>
                        <a:rPr lang="en-US" sz="1500" dirty="0">
                          <a:solidFill>
                            <a:srgbClr val="DFE6EC"/>
                          </a:solidFill>
                        </a:rPr>
                        <a:t>20–120 cars, 4 lanes, 25–31 m/s</a:t>
                      </a:r>
                      <a:endParaRPr lang="en-US" sz="1500" dirty="0"/>
                    </a:p>
                  </a:txBody>
                  <a:tcPr marL="73152" marR="73152" marT="73152" marB="73152" anchor="ctr">
                    <a:lnL w="9525" cap="flat" cmpd="sng" algn="ctr">
                      <a:solidFill>
                        <a:srgbClr val="2E3A47"/>
                      </a:solidFill>
                      <a:prstDash val="solid"/>
                      <a:round/>
                      <a:headEnd type="none" w="med" len="med"/>
                      <a:tailEnd type="none" w="med" len="med"/>
                    </a:lnL>
                    <a:lnR w="9525" cap="flat" cmpd="sng" algn="ctr">
                      <a:solidFill>
                        <a:srgbClr val="2E3A47"/>
                      </a:solidFill>
                      <a:prstDash val="solid"/>
                      <a:round/>
                      <a:headEnd type="none" w="med" len="med"/>
                      <a:tailEnd type="none" w="med" len="med"/>
                    </a:lnR>
                    <a:lnT w="9525" cap="flat" cmpd="sng" algn="ctr">
                      <a:solidFill>
                        <a:srgbClr val="2E3A47"/>
                      </a:solidFill>
                      <a:prstDash val="solid"/>
                      <a:round/>
                      <a:headEnd type="none" w="med" len="med"/>
                      <a:tailEnd type="none" w="med" len="med"/>
                    </a:lnT>
                    <a:lnB w="9525" cap="flat" cmpd="sng" algn="ctr">
                      <a:solidFill>
                        <a:srgbClr val="2E3A47"/>
                      </a:solidFill>
                      <a:prstDash val="solid"/>
                      <a:round/>
                      <a:headEnd type="none" w="med" len="med"/>
                      <a:tailEnd type="none" w="med" len="med"/>
                    </a:lnB>
                    <a:solidFill>
                      <a:srgbClr val="18212B"/>
                    </a:solidFill>
                  </a:tcPr>
                </a:tc>
              </a:tr>
              <a:tr h="457200">
                <a:tc>
                  <a:txBody>
                    <a:bodyPr/>
                    <a:lstStyle/>
                    <a:p>
                      <a:pPr indent="0" marL="0">
                        <a:buNone/>
                      </a:pPr>
                      <a:r>
                        <a:rPr lang="en-US" sz="1500" b="1" dirty="0">
                          <a:solidFill>
                            <a:srgbClr val="DFE6EC"/>
                          </a:solidFill>
                        </a:rPr>
                        <a:t>Crash and alerts</a:t>
                      </a:r>
                      <a:endParaRPr lang="en-US" sz="1500" dirty="0"/>
                    </a:p>
                  </a:txBody>
                  <a:tcPr marL="73152" marR="73152" marT="73152" marB="73152" anchor="ctr">
                    <a:lnL w="9525" cap="flat" cmpd="sng" algn="ctr">
                      <a:solidFill>
                        <a:srgbClr val="2E3A47"/>
                      </a:solidFill>
                      <a:prstDash val="solid"/>
                      <a:round/>
                      <a:headEnd type="none" w="med" len="med"/>
                      <a:tailEnd type="none" w="med" len="med"/>
                    </a:lnL>
                    <a:lnR w="9525" cap="flat" cmpd="sng" algn="ctr">
                      <a:solidFill>
                        <a:srgbClr val="2E3A47"/>
                      </a:solidFill>
                      <a:prstDash val="solid"/>
                      <a:round/>
                      <a:headEnd type="none" w="med" len="med"/>
                      <a:tailEnd type="none" w="med" len="med"/>
                    </a:lnR>
                    <a:lnT w="9525" cap="flat" cmpd="sng" algn="ctr">
                      <a:solidFill>
                        <a:srgbClr val="2E3A47"/>
                      </a:solidFill>
                      <a:prstDash val="solid"/>
                      <a:round/>
                      <a:headEnd type="none" w="med" len="med"/>
                      <a:tailEnd type="none" w="med" len="med"/>
                    </a:lnT>
                    <a:lnB w="9525" cap="flat" cmpd="sng" algn="ctr">
                      <a:solidFill>
                        <a:srgbClr val="2E3A47"/>
                      </a:solidFill>
                      <a:prstDash val="solid"/>
                      <a:round/>
                      <a:headEnd type="none" w="med" len="med"/>
                      <a:tailEnd type="none" w="med" len="med"/>
                    </a:lnB>
                    <a:solidFill>
                      <a:srgbClr val="18212B"/>
                    </a:solidFill>
                  </a:tcPr>
                </a:tc>
                <a:tc>
                  <a:txBody>
                    <a:bodyPr/>
                    <a:lstStyle/>
                    <a:p>
                      <a:pPr indent="0" marL="0">
                        <a:buNone/>
                      </a:pPr>
                      <a:r>
                        <a:rPr lang="en-US" sz="1500" dirty="0">
                          <a:solidFill>
                            <a:srgbClr val="DFE6EC"/>
                          </a:solidFill>
                        </a:rPr>
                        <a:t>t = 3 s at 1.6 km · 1 alert/s · 17 per run</a:t>
                      </a:r>
                      <a:endParaRPr lang="en-US" sz="1500" dirty="0"/>
                    </a:p>
                  </a:txBody>
                  <a:tcPr marL="73152" marR="73152" marT="73152" marB="73152" anchor="ctr">
                    <a:lnL w="9525" cap="flat" cmpd="sng" algn="ctr">
                      <a:solidFill>
                        <a:srgbClr val="2E3A47"/>
                      </a:solidFill>
                      <a:prstDash val="solid"/>
                      <a:round/>
                      <a:headEnd type="none" w="med" len="med"/>
                      <a:tailEnd type="none" w="med" len="med"/>
                    </a:lnL>
                    <a:lnR w="9525" cap="flat" cmpd="sng" algn="ctr">
                      <a:solidFill>
                        <a:srgbClr val="2E3A47"/>
                      </a:solidFill>
                      <a:prstDash val="solid"/>
                      <a:round/>
                      <a:headEnd type="none" w="med" len="med"/>
                      <a:tailEnd type="none" w="med" len="med"/>
                    </a:lnR>
                    <a:lnT w="9525" cap="flat" cmpd="sng" algn="ctr">
                      <a:solidFill>
                        <a:srgbClr val="2E3A47"/>
                      </a:solidFill>
                      <a:prstDash val="solid"/>
                      <a:round/>
                      <a:headEnd type="none" w="med" len="med"/>
                      <a:tailEnd type="none" w="med" len="med"/>
                    </a:lnT>
                    <a:lnB w="9525" cap="flat" cmpd="sng" algn="ctr">
                      <a:solidFill>
                        <a:srgbClr val="2E3A47"/>
                      </a:solidFill>
                      <a:prstDash val="solid"/>
                      <a:round/>
                      <a:headEnd type="none" w="med" len="med"/>
                      <a:tailEnd type="none" w="med" len="med"/>
                    </a:lnB>
                    <a:solidFill>
                      <a:srgbClr val="18212B"/>
                    </a:solidFill>
                  </a:tcPr>
                </a:tc>
              </a:tr>
              <a:tr h="457200">
                <a:tc>
                  <a:txBody>
                    <a:bodyPr/>
                    <a:lstStyle/>
                    <a:p>
                      <a:pPr indent="0" marL="0">
                        <a:buNone/>
                      </a:pPr>
                      <a:r>
                        <a:rPr lang="en-US" sz="1500" b="1" dirty="0">
                          <a:solidFill>
                            <a:srgbClr val="DFE6EC"/>
                          </a:solidFill>
                        </a:rPr>
                        <a:t>Background load</a:t>
                      </a:r>
                      <a:endParaRPr lang="en-US" sz="1500" dirty="0"/>
                    </a:p>
                  </a:txBody>
                  <a:tcPr marL="73152" marR="73152" marT="73152" marB="73152" anchor="ctr">
                    <a:lnL w="9525" cap="flat" cmpd="sng" algn="ctr">
                      <a:solidFill>
                        <a:srgbClr val="2E3A47"/>
                      </a:solidFill>
                      <a:prstDash val="solid"/>
                      <a:round/>
                      <a:headEnd type="none" w="med" len="med"/>
                      <a:tailEnd type="none" w="med" len="med"/>
                    </a:lnL>
                    <a:lnR w="9525" cap="flat" cmpd="sng" algn="ctr">
                      <a:solidFill>
                        <a:srgbClr val="2E3A47"/>
                      </a:solidFill>
                      <a:prstDash val="solid"/>
                      <a:round/>
                      <a:headEnd type="none" w="med" len="med"/>
                      <a:tailEnd type="none" w="med" len="med"/>
                    </a:lnR>
                    <a:lnT w="9525" cap="flat" cmpd="sng" algn="ctr">
                      <a:solidFill>
                        <a:srgbClr val="2E3A47"/>
                      </a:solidFill>
                      <a:prstDash val="solid"/>
                      <a:round/>
                      <a:headEnd type="none" w="med" len="med"/>
                      <a:tailEnd type="none" w="med" len="med"/>
                    </a:lnT>
                    <a:lnB w="9525" cap="flat" cmpd="sng" algn="ctr">
                      <a:solidFill>
                        <a:srgbClr val="2E3A47"/>
                      </a:solidFill>
                      <a:prstDash val="solid"/>
                      <a:round/>
                      <a:headEnd type="none" w="med" len="med"/>
                      <a:tailEnd type="none" w="med" len="med"/>
                    </a:lnB>
                    <a:solidFill>
                      <a:srgbClr val="18212B"/>
                    </a:solidFill>
                  </a:tcPr>
                </a:tc>
                <a:tc>
                  <a:txBody>
                    <a:bodyPr/>
                    <a:lstStyle/>
                    <a:p>
                      <a:pPr indent="0" marL="0">
                        <a:buNone/>
                      </a:pPr>
                      <a:r>
                        <a:rPr lang="en-US" sz="1500" dirty="0">
                          <a:solidFill>
                            <a:srgbClr val="DFE6EC"/>
                          </a:solidFill>
                        </a:rPr>
                        <a:t>5 beacons/s × 200 B per car</a:t>
                      </a:r>
                      <a:endParaRPr lang="en-US" sz="1500" dirty="0"/>
                    </a:p>
                  </a:txBody>
                  <a:tcPr marL="73152" marR="73152" marT="73152" marB="73152" anchor="ctr">
                    <a:lnL w="9525" cap="flat" cmpd="sng" algn="ctr">
                      <a:solidFill>
                        <a:srgbClr val="2E3A47"/>
                      </a:solidFill>
                      <a:prstDash val="solid"/>
                      <a:round/>
                      <a:headEnd type="none" w="med" len="med"/>
                      <a:tailEnd type="none" w="med" len="med"/>
                    </a:lnL>
                    <a:lnR w="9525" cap="flat" cmpd="sng" algn="ctr">
                      <a:solidFill>
                        <a:srgbClr val="2E3A47"/>
                      </a:solidFill>
                      <a:prstDash val="solid"/>
                      <a:round/>
                      <a:headEnd type="none" w="med" len="med"/>
                      <a:tailEnd type="none" w="med" len="med"/>
                    </a:lnR>
                    <a:lnT w="9525" cap="flat" cmpd="sng" algn="ctr">
                      <a:solidFill>
                        <a:srgbClr val="2E3A47"/>
                      </a:solidFill>
                      <a:prstDash val="solid"/>
                      <a:round/>
                      <a:headEnd type="none" w="med" len="med"/>
                      <a:tailEnd type="none" w="med" len="med"/>
                    </a:lnT>
                    <a:lnB w="9525" cap="flat" cmpd="sng" algn="ctr">
                      <a:solidFill>
                        <a:srgbClr val="2E3A47"/>
                      </a:solidFill>
                      <a:prstDash val="solid"/>
                      <a:round/>
                      <a:headEnd type="none" w="med" len="med"/>
                      <a:tailEnd type="none" w="med" len="med"/>
                    </a:lnB>
                    <a:solidFill>
                      <a:srgbClr val="18212B"/>
                    </a:solidFill>
                  </a:tcPr>
                </a:tc>
              </a:tr>
              <a:tr h="457200">
                <a:tc>
                  <a:txBody>
                    <a:bodyPr/>
                    <a:lstStyle/>
                    <a:p>
                      <a:pPr indent="0" marL="0">
                        <a:buNone/>
                      </a:pPr>
                      <a:r>
                        <a:rPr lang="en-US" sz="1500" b="1" dirty="0">
                          <a:solidFill>
                            <a:srgbClr val="DFE6EC"/>
                          </a:solidFill>
                        </a:rPr>
                        <a:t>Smart Relay</a:t>
                      </a:r>
                      <a:endParaRPr lang="en-US" sz="1500" dirty="0"/>
                    </a:p>
                  </a:txBody>
                  <a:tcPr marL="73152" marR="73152" marT="73152" marB="73152" anchor="ctr">
                    <a:lnL w="9525" cap="flat" cmpd="sng" algn="ctr">
                      <a:solidFill>
                        <a:srgbClr val="2E3A47"/>
                      </a:solidFill>
                      <a:prstDash val="solid"/>
                      <a:round/>
                      <a:headEnd type="none" w="med" len="med"/>
                      <a:tailEnd type="none" w="med" len="med"/>
                    </a:lnL>
                    <a:lnR w="9525" cap="flat" cmpd="sng" algn="ctr">
                      <a:solidFill>
                        <a:srgbClr val="2E3A47"/>
                      </a:solidFill>
                      <a:prstDash val="solid"/>
                      <a:round/>
                      <a:headEnd type="none" w="med" len="med"/>
                      <a:tailEnd type="none" w="med" len="med"/>
                    </a:lnR>
                    <a:lnT w="9525" cap="flat" cmpd="sng" algn="ctr">
                      <a:solidFill>
                        <a:srgbClr val="2E3A47"/>
                      </a:solidFill>
                      <a:prstDash val="solid"/>
                      <a:round/>
                      <a:headEnd type="none" w="med" len="med"/>
                      <a:tailEnd type="none" w="med" len="med"/>
                    </a:lnT>
                    <a:lnB w="9525" cap="flat" cmpd="sng" algn="ctr">
                      <a:solidFill>
                        <a:srgbClr val="2E3A47"/>
                      </a:solidFill>
                      <a:prstDash val="solid"/>
                      <a:round/>
                      <a:headEnd type="none" w="med" len="med"/>
                      <a:tailEnd type="none" w="med" len="med"/>
                    </a:lnB>
                    <a:solidFill>
                      <a:srgbClr val="18212B"/>
                    </a:solidFill>
                  </a:tcPr>
                </a:tc>
                <a:tc>
                  <a:txBody>
                    <a:bodyPr/>
                    <a:lstStyle/>
                    <a:p>
                      <a:pPr indent="0" marL="0">
                        <a:buNone/>
                      </a:pPr>
                      <a:r>
                        <a:rPr lang="en-US" sz="1500" dirty="0">
                          <a:solidFill>
                            <a:srgbClr val="DFE6EC"/>
                          </a:solidFill>
                        </a:rPr>
                        <a:t>R = 300 m · N = 5 · τ = 2 ms</a:t>
                      </a:r>
                      <a:endParaRPr lang="en-US" sz="1500" dirty="0"/>
                    </a:p>
                  </a:txBody>
                  <a:tcPr marL="73152" marR="73152" marT="73152" marB="73152" anchor="ctr">
                    <a:lnL w="9525" cap="flat" cmpd="sng" algn="ctr">
                      <a:solidFill>
                        <a:srgbClr val="2E3A47"/>
                      </a:solidFill>
                      <a:prstDash val="solid"/>
                      <a:round/>
                      <a:headEnd type="none" w="med" len="med"/>
                      <a:tailEnd type="none" w="med" len="med"/>
                    </a:lnL>
                    <a:lnR w="9525" cap="flat" cmpd="sng" algn="ctr">
                      <a:solidFill>
                        <a:srgbClr val="2E3A47"/>
                      </a:solidFill>
                      <a:prstDash val="solid"/>
                      <a:round/>
                      <a:headEnd type="none" w="med" len="med"/>
                      <a:tailEnd type="none" w="med" len="med"/>
                    </a:lnR>
                    <a:lnT w="9525" cap="flat" cmpd="sng" algn="ctr">
                      <a:solidFill>
                        <a:srgbClr val="2E3A47"/>
                      </a:solidFill>
                      <a:prstDash val="solid"/>
                      <a:round/>
                      <a:headEnd type="none" w="med" len="med"/>
                      <a:tailEnd type="none" w="med" len="med"/>
                    </a:lnT>
                    <a:lnB w="9525" cap="flat" cmpd="sng" algn="ctr">
                      <a:solidFill>
                        <a:srgbClr val="2E3A47"/>
                      </a:solidFill>
                      <a:prstDash val="solid"/>
                      <a:round/>
                      <a:headEnd type="none" w="med" len="med"/>
                      <a:tailEnd type="none" w="med" len="med"/>
                    </a:lnB>
                    <a:solidFill>
                      <a:srgbClr val="18212B"/>
                    </a:solidFill>
                  </a:tcPr>
                </a:tc>
              </a:tr>
              <a:tr h="457200">
                <a:tc>
                  <a:txBody>
                    <a:bodyPr/>
                    <a:lstStyle/>
                    <a:p>
                      <a:pPr indent="0" marL="0">
                        <a:buNone/>
                      </a:pPr>
                      <a:r>
                        <a:rPr lang="en-US" sz="1500" b="1" dirty="0">
                          <a:solidFill>
                            <a:srgbClr val="DFE6EC"/>
                          </a:solidFill>
                        </a:rPr>
                        <a:t>Gossip</a:t>
                      </a:r>
                      <a:endParaRPr lang="en-US" sz="1500" dirty="0"/>
                    </a:p>
                  </a:txBody>
                  <a:tcPr marL="73152" marR="73152" marT="73152" marB="73152" anchor="ctr">
                    <a:lnL w="9525" cap="flat" cmpd="sng" algn="ctr">
                      <a:solidFill>
                        <a:srgbClr val="2E3A47"/>
                      </a:solidFill>
                      <a:prstDash val="solid"/>
                      <a:round/>
                      <a:headEnd type="none" w="med" len="med"/>
                      <a:tailEnd type="none" w="med" len="med"/>
                    </a:lnL>
                    <a:lnR w="9525" cap="flat" cmpd="sng" algn="ctr">
                      <a:solidFill>
                        <a:srgbClr val="2E3A47"/>
                      </a:solidFill>
                      <a:prstDash val="solid"/>
                      <a:round/>
                      <a:headEnd type="none" w="med" len="med"/>
                      <a:tailEnd type="none" w="med" len="med"/>
                    </a:lnR>
                    <a:lnT w="9525" cap="flat" cmpd="sng" algn="ctr">
                      <a:solidFill>
                        <a:srgbClr val="2E3A47"/>
                      </a:solidFill>
                      <a:prstDash val="solid"/>
                      <a:round/>
                      <a:headEnd type="none" w="med" len="med"/>
                      <a:tailEnd type="none" w="med" len="med"/>
                    </a:lnT>
                    <a:lnB w="9525" cap="flat" cmpd="sng" algn="ctr">
                      <a:solidFill>
                        <a:srgbClr val="2E3A47"/>
                      </a:solidFill>
                      <a:prstDash val="solid"/>
                      <a:round/>
                      <a:headEnd type="none" w="med" len="med"/>
                      <a:tailEnd type="none" w="med" len="med"/>
                    </a:lnB>
                    <a:solidFill>
                      <a:srgbClr val="18212B"/>
                    </a:solidFill>
                  </a:tcPr>
                </a:tc>
                <a:tc>
                  <a:txBody>
                    <a:bodyPr/>
                    <a:lstStyle/>
                    <a:p>
                      <a:pPr indent="0" marL="0">
                        <a:buNone/>
                      </a:pPr>
                      <a:r>
                        <a:rPr lang="en-US" sz="1500" dirty="0">
                          <a:solidFill>
                            <a:srgbClr val="DFE6EC"/>
                          </a:solidFill>
                        </a:rPr>
                        <a:t>p = 0.6</a:t>
                      </a:r>
                      <a:endParaRPr lang="en-US" sz="1500" dirty="0"/>
                    </a:p>
                  </a:txBody>
                  <a:tcPr marL="73152" marR="73152" marT="73152" marB="73152" anchor="ctr">
                    <a:lnL w="9525" cap="flat" cmpd="sng" algn="ctr">
                      <a:solidFill>
                        <a:srgbClr val="2E3A47"/>
                      </a:solidFill>
                      <a:prstDash val="solid"/>
                      <a:round/>
                      <a:headEnd type="none" w="med" len="med"/>
                      <a:tailEnd type="none" w="med" len="med"/>
                    </a:lnL>
                    <a:lnR w="9525" cap="flat" cmpd="sng" algn="ctr">
                      <a:solidFill>
                        <a:srgbClr val="2E3A47"/>
                      </a:solidFill>
                      <a:prstDash val="solid"/>
                      <a:round/>
                      <a:headEnd type="none" w="med" len="med"/>
                      <a:tailEnd type="none" w="med" len="med"/>
                    </a:lnR>
                    <a:lnT w="9525" cap="flat" cmpd="sng" algn="ctr">
                      <a:solidFill>
                        <a:srgbClr val="2E3A47"/>
                      </a:solidFill>
                      <a:prstDash val="solid"/>
                      <a:round/>
                      <a:headEnd type="none" w="med" len="med"/>
                      <a:tailEnd type="none" w="med" len="med"/>
                    </a:lnT>
                    <a:lnB w="9525" cap="flat" cmpd="sng" algn="ctr">
                      <a:solidFill>
                        <a:srgbClr val="2E3A47"/>
                      </a:solidFill>
                      <a:prstDash val="solid"/>
                      <a:round/>
                      <a:headEnd type="none" w="med" len="med"/>
                      <a:tailEnd type="none" w="med" len="med"/>
                    </a:lnB>
                    <a:solidFill>
                      <a:srgbClr val="18212B"/>
                    </a:solidFill>
                  </a:tcPr>
                </a:tc>
              </a:tr>
            </a:tbl>
          </a:graphicData>
        </a:graphic>
      </p:graphicFrame>
      <p:sp>
        <p:nvSpPr>
          <p:cNvPr id="11006" name="S11 Text 3"/>
          <p:cNvSpPr txBox="1"/>
          <p:nvPr/>
        </p:nvSpPr>
        <p:spPr>
          <a:xfrm>
            <a:off x="8001000" y="2240280"/>
            <a:ext cx="3474720" cy="914400"/>
          </a:xfrm>
          <a:prstGeom prst="rect">
            <a:avLst/>
          </a:prstGeom>
          <a:noFill/>
          <a:ln/>
        </p:spPr>
        <p:txBody>
          <a:bodyPr wrap="square" lIns="0" tIns="0" rIns="0" bIns="0" rtlCol="0" anchor="t"/>
          <a:lstStyle/>
          <a:p>
            <a:pPr indent="0" marL="0">
              <a:buNone/>
            </a:pPr>
            <a:r>
              <a:rPr lang="en-US" sz="6000" b="1" dirty="0">
                <a:solidFill>
                  <a:srgbClr val="FFB547"/>
                </a:solidFill>
                <a:latin typeface="Arial" pitchFamily="34" charset="0"/>
                <a:ea typeface="Arial" pitchFamily="34" charset="-122"/>
                <a:cs typeface="Arial" pitchFamily="34" charset="-120"/>
              </a:rPr>
              <a:t>180</a:t>
            </a:r>
            <a:endParaRPr lang="en-US" sz="6000" dirty="0"/>
          </a:p>
        </p:txBody>
      </p:sp>
      <p:sp>
        <p:nvSpPr>
          <p:cNvPr id="11007" name="S11 Text 4"/>
          <p:cNvSpPr txBox="1"/>
          <p:nvPr/>
        </p:nvSpPr>
        <p:spPr>
          <a:xfrm>
            <a:off x="8001000" y="3154680"/>
            <a:ext cx="3474720" cy="457200"/>
          </a:xfrm>
          <a:prstGeom prst="rect">
            <a:avLst/>
          </a:prstGeom>
          <a:noFill/>
          <a:ln/>
        </p:spPr>
        <p:txBody>
          <a:bodyPr wrap="square" lIns="0" tIns="0" rIns="0" bIns="0" rtlCol="0" anchor="t"/>
          <a:lstStyle/>
          <a:p>
            <a:pPr indent="0" marL="0">
              <a:buNone/>
            </a:pPr>
            <a:r>
              <a:rPr lang="en-US" sz="1600" dirty="0">
                <a:solidFill>
                  <a:srgbClr val="B7C3CF"/>
                </a:solidFill>
              </a:rPr>
              <a:t>runs: 6 densities × 3 schemes × 10 seeds</a:t>
            </a:r>
            <a:endParaRPr lang="en-US" sz="1600" dirty="0"/>
          </a:p>
        </p:txBody>
      </p:sp>
      <p:sp>
        <p:nvSpPr>
          <p:cNvPr id="11008" name="S11 Text 5"/>
          <p:cNvSpPr txBox="1"/>
          <p:nvPr/>
        </p:nvSpPr>
        <p:spPr>
          <a:xfrm>
            <a:off x="8001000" y="3840480"/>
            <a:ext cx="3474720" cy="914400"/>
          </a:xfrm>
          <a:prstGeom prst="rect">
            <a:avLst/>
          </a:prstGeom>
          <a:noFill/>
          <a:ln/>
        </p:spPr>
        <p:txBody>
          <a:bodyPr wrap="square" lIns="0" tIns="0" rIns="0" bIns="0" rtlCol="0" anchor="t"/>
          <a:lstStyle/>
          <a:p>
            <a:pPr indent="0" marL="0">
              <a:buNone/>
            </a:pPr>
            <a:r>
              <a:rPr lang="en-US" sz="6000" b="1" dirty="0">
                <a:solidFill>
                  <a:srgbClr val="43D0BF"/>
                </a:solidFill>
                <a:latin typeface="Arial" pitchFamily="34" charset="0"/>
                <a:ea typeface="Arial" pitchFamily="34" charset="-122"/>
                <a:cs typeface="Arial" pitchFamily="34" charset="-120"/>
              </a:rPr>
              <a:t>1:41</a:t>
            </a:r>
            <a:endParaRPr lang="en-US" sz="6000" dirty="0"/>
          </a:p>
        </p:txBody>
      </p:sp>
      <p:sp>
        <p:nvSpPr>
          <p:cNvPr id="11009" name="S11 Text 6"/>
          <p:cNvSpPr txBox="1"/>
          <p:nvPr/>
        </p:nvSpPr>
        <p:spPr>
          <a:xfrm>
            <a:off x="8001000" y="4754880"/>
            <a:ext cx="3474720" cy="457200"/>
          </a:xfrm>
          <a:prstGeom prst="rect">
            <a:avLst/>
          </a:prstGeom>
          <a:noFill/>
          <a:ln/>
        </p:spPr>
        <p:txBody>
          <a:bodyPr wrap="square" lIns="0" tIns="0" rIns="0" bIns="0" rtlCol="0" anchor="t"/>
          <a:lstStyle/>
          <a:p>
            <a:pPr indent="0" marL="0">
              <a:buNone/>
            </a:pPr>
            <a:r>
              <a:rPr lang="en-US" sz="1600" dirty="0">
                <a:solidFill>
                  <a:srgbClr val="B7C3CF"/>
                </a:solidFill>
              </a:rPr>
              <a:t>minutes for the whole sweep on 8 cores</a:t>
            </a:r>
            <a:endParaRPr lang="en-US" sz="1600" dirty="0"/>
          </a:p>
        </p:txBody>
      </p:sp>
      <p:sp>
        <p:nvSpPr>
          <p:cNvPr id="11010" name="S11 Text 7"/>
          <p:cNvSpPr txBox="1"/>
          <p:nvPr/>
        </p:nvSpPr>
        <p:spPr>
          <a:xfrm>
            <a:off x="685800" y="5806440"/>
            <a:ext cx="10820095" cy="365760"/>
          </a:xfrm>
          <a:prstGeom prst="rect">
            <a:avLst/>
          </a:prstGeom>
          <a:noFill/>
          <a:ln/>
        </p:spPr>
        <p:txBody>
          <a:bodyPr wrap="square" lIns="0" tIns="0" rIns="0" bIns="0" rtlCol="0" anchor="t"/>
          <a:lstStyle/>
          <a:p>
            <a:pPr indent="0" marL="0">
              <a:buNone/>
            </a:pPr>
            <a:r>
              <a:rPr lang="en-US" sz="1500" dirty="0">
                <a:solidFill>
                  <a:srgbClr val="B7C3CF"/>
                </a:solidFill>
              </a:rPr>
              <a:t>Same seed = same cars, same movement and same fading for all three schemes.</a:t>
            </a:r>
            <a:endParaRPr lang="en-US" sz="15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blipFill dpi="0" rotWithShape="1">
          <a:blip r:embed="rId1201">
            <a:lum/>
          </a:blip>
          <a:srcRect/>
          <a:stretch>
            <a:fillRect/>
          </a:stretch>
        </a:blipFill>
        <a:effectLst/>
      </p:bgPr>
    </p:bg>
    <p:spTree>
      <p:nvGrpSpPr>
        <p:cNvPr id="12001" name="S12 group"/>
        <p:cNvGrpSpPr/>
        <p:nvPr/>
      </p:nvGrpSpPr>
      <p:grpSpPr>
        <a:xfrm>
          <a:off x="0" y="0"/>
          <a:ext cx="0" cy="0"/>
          <a:chOff x="0" y="0"/>
          <a:chExt cx="0" cy="0"/>
        </a:xfrm>
      </p:grpSpPr>
      <p:sp>
        <p:nvSpPr>
          <p:cNvPr id="12002" name="S12 Text 0"/>
          <p:cNvSpPr txBox="1"/>
          <p:nvPr/>
        </p:nvSpPr>
        <p:spPr>
          <a:xfrm>
            <a:off x="685800" y="6382512"/>
            <a:ext cx="7315200" cy="274320"/>
          </a:xfrm>
          <a:prstGeom prst="rect">
            <a:avLst/>
          </a:prstGeom>
          <a:noFill/>
          <a:ln/>
        </p:spPr>
        <p:txBody>
          <a:bodyPr wrap="square" lIns="0" tIns="0" rIns="0" bIns="0" rtlCol="0" anchor="ctr"/>
          <a:lstStyle/>
          <a:p>
            <a:pPr indent="0" marL="0">
              <a:buNone/>
            </a:pPr>
            <a:r>
              <a:rPr lang="en-US" sz="1100" dirty="0">
                <a:solidFill>
                  <a:srgbClr val="B7C3CF"/>
                </a:solidFill>
              </a:rPr>
              <a:t>Smart Emergency Alert Broadcasting  ·  BMSCE  ·  2026–27</a:t>
            </a:r>
            <a:endParaRPr lang="en-US" sz="1100" dirty="0"/>
          </a:p>
        </p:txBody>
      </p:sp>
      <p:sp>
        <p:nvSpPr>
          <p:cNvPr id="12003" name="S12 Text 1"/>
          <p:cNvSpPr txBox="1"/>
          <p:nvPr/>
        </p:nvSpPr>
        <p:spPr>
          <a:xfrm>
            <a:off x="10591495" y="6382512"/>
            <a:ext cx="914400" cy="274320"/>
          </a:xfrm>
          <a:prstGeom prst="rect">
            <a:avLst/>
          </a:prstGeom>
          <a:noFill/>
          <a:ln/>
        </p:spPr>
        <p:txBody>
          <a:bodyPr wrap="square" lIns="0" tIns="0" rIns="0" bIns="0" rtlCol="0" anchor="ctr"/>
          <a:lstStyle/>
          <a:p>
            <a:pPr algn="r" indent="0" marL="0">
              <a:buNone/>
            </a:pPr>
            <a:r>
              <a:rPr lang="en-US" sz="1100" dirty="0">
                <a:solidFill>
                  <a:srgbClr val="B7C3CF"/>
                </a:solidFill>
              </a:rPr>
              <a:t>12</a:t>
            </a:r>
            <a:endParaRPr lang="en-US" sz="1100" dirty="0"/>
          </a:p>
        </p:txBody>
      </p:sp>
      <p:sp>
        <p:nvSpPr>
          <p:cNvPr id="12004" name="S12 Text 2"/>
          <p:cNvSpPr txBox="1"/>
          <p:nvPr/>
        </p:nvSpPr>
        <p:spPr>
          <a:xfrm>
            <a:off x="685800" y="384048"/>
            <a:ext cx="10820095" cy="777240"/>
          </a:xfrm>
          <a:prstGeom prst="rect">
            <a:avLst/>
          </a:prstGeom>
          <a:noFill/>
          <a:ln/>
        </p:spPr>
        <p:txBody>
          <a:bodyPr wrap="square" lIns="0" tIns="0" rIns="0" bIns="0" rtlCol="0" anchor="ctr"/>
          <a:lstStyle/>
          <a:p>
            <a:pPr algn="l" indent="0" marL="0">
              <a:buNone/>
            </a:pPr>
            <a:r>
              <a:rPr lang="en-US" sz="3200" b="1" dirty="0">
                <a:solidFill>
                  <a:srgbClr val="F2F4F6"/>
                </a:solidFill>
                <a:latin typeface="Arial" pitchFamily="34" charset="0"/>
                <a:ea typeface="Arial" pitchFamily="34" charset="-122"/>
                <a:cs typeface="Arial" pitchFamily="34" charset="-120"/>
              </a:rPr>
              <a:t>1.5 ms after the crash</a:t>
            </a:r>
            <a:endParaRPr lang="en-US" sz="3200" dirty="0"/>
          </a:p>
        </p:txBody>
      </p:sp>
      <p:sp>
        <p:nvSpPr>
          <p:cNvPr id="12005" name="S12 Text 3"/>
          <p:cNvSpPr txBox="1"/>
          <p:nvPr/>
        </p:nvSpPr>
        <p:spPr>
          <a:xfrm>
            <a:off x="9372600" y="1463040"/>
            <a:ext cx="2194560" cy="457200"/>
          </a:xfrm>
          <a:prstGeom prst="rect">
            <a:avLst/>
          </a:prstGeom>
          <a:noFill/>
          <a:ln/>
        </p:spPr>
        <p:txBody>
          <a:bodyPr wrap="square" lIns="0" tIns="0" rIns="0" bIns="0" rtlCol="0" anchor="ctr"/>
          <a:lstStyle/>
          <a:p>
            <a:pPr indent="0" marL="0">
              <a:buNone/>
            </a:pPr>
            <a:r>
              <a:rPr lang="en-US" sz="2000" b="1" dirty="0">
                <a:solidFill>
                  <a:srgbClr val="F2F4F6"/>
                </a:solidFill>
              </a:rPr>
              <a:t>Flooding</a:t>
            </a:r>
            <a:endParaRPr lang="en-US" sz="2000" dirty="0"/>
          </a:p>
        </p:txBody>
      </p:sp>
      <p:sp>
        <p:nvSpPr>
          <p:cNvPr id="12006" name="S12 Text 4"/>
          <p:cNvSpPr txBox="1"/>
          <p:nvPr/>
        </p:nvSpPr>
        <p:spPr>
          <a:xfrm>
            <a:off x="9372600" y="1965960"/>
            <a:ext cx="2194560" cy="731520"/>
          </a:xfrm>
          <a:prstGeom prst="rect">
            <a:avLst/>
          </a:prstGeom>
          <a:noFill/>
          <a:ln/>
        </p:spPr>
        <p:txBody>
          <a:bodyPr wrap="square" lIns="0" tIns="0" rIns="0" bIns="0" rtlCol="0" anchor="t"/>
          <a:lstStyle/>
          <a:p>
            <a:pPr indent="0" marL="0">
              <a:buNone/>
            </a:pPr>
            <a:r>
              <a:rPr lang="en-US" sz="1600" dirty="0">
                <a:solidFill>
                  <a:srgbClr val="DFE6EC"/>
                </a:solidFill>
              </a:rPr>
              <a:t>27 transmissions</a:t>
            </a:r>
            <a:endParaRPr lang="en-US" sz="1600" dirty="0"/>
          </a:p>
          <a:p>
            <a:pPr indent="0" marL="0">
              <a:buNone/>
            </a:pPr>
            <a:r>
              <a:rPr lang="en-US" sz="1600" dirty="0">
                <a:solidFill>
                  <a:srgbClr val="DFE6EC"/>
                </a:solidFill>
              </a:rPr>
              <a:t>540 frames lost</a:t>
            </a:r>
            <a:endParaRPr lang="en-US" sz="1600" dirty="0"/>
          </a:p>
        </p:txBody>
      </p:sp>
      <p:sp>
        <p:nvSpPr>
          <p:cNvPr id="12007" name="S12 Text 5"/>
          <p:cNvSpPr txBox="1"/>
          <p:nvPr/>
        </p:nvSpPr>
        <p:spPr>
          <a:xfrm>
            <a:off x="9372600" y="2880360"/>
            <a:ext cx="2194560" cy="457200"/>
          </a:xfrm>
          <a:prstGeom prst="rect">
            <a:avLst/>
          </a:prstGeom>
          <a:noFill/>
          <a:ln/>
        </p:spPr>
        <p:txBody>
          <a:bodyPr wrap="square" lIns="0" tIns="0" rIns="0" bIns="0" rtlCol="0" anchor="ctr"/>
          <a:lstStyle/>
          <a:p>
            <a:pPr indent="0" marL="0">
              <a:buNone/>
            </a:pPr>
            <a:r>
              <a:rPr lang="en-US" sz="2000" b="1" dirty="0">
                <a:solidFill>
                  <a:srgbClr val="F2F4F6"/>
                </a:solidFill>
              </a:rPr>
              <a:t>Gossip</a:t>
            </a:r>
            <a:endParaRPr lang="en-US" sz="2000" dirty="0"/>
          </a:p>
        </p:txBody>
      </p:sp>
      <p:sp>
        <p:nvSpPr>
          <p:cNvPr id="12008" name="S12 Text 6"/>
          <p:cNvSpPr txBox="1"/>
          <p:nvPr/>
        </p:nvSpPr>
        <p:spPr>
          <a:xfrm>
            <a:off x="9372600" y="3383280"/>
            <a:ext cx="2194560" cy="731520"/>
          </a:xfrm>
          <a:prstGeom prst="rect">
            <a:avLst/>
          </a:prstGeom>
          <a:noFill/>
          <a:ln/>
        </p:spPr>
        <p:txBody>
          <a:bodyPr wrap="square" lIns="0" tIns="0" rIns="0" bIns="0" rtlCol="0" anchor="t"/>
          <a:lstStyle/>
          <a:p>
            <a:pPr indent="0" marL="0">
              <a:buNone/>
            </a:pPr>
            <a:r>
              <a:rPr lang="en-US" sz="1600" dirty="0">
                <a:solidFill>
                  <a:srgbClr val="DFE6EC"/>
                </a:solidFill>
              </a:rPr>
              <a:t>18 transmissions</a:t>
            </a:r>
            <a:endParaRPr lang="en-US" sz="1600" dirty="0"/>
          </a:p>
          <a:p>
            <a:pPr indent="0" marL="0">
              <a:buNone/>
            </a:pPr>
            <a:r>
              <a:rPr lang="en-US" sz="1600" dirty="0">
                <a:solidFill>
                  <a:srgbClr val="DFE6EC"/>
                </a:solidFill>
              </a:rPr>
              <a:t>313 frames lost</a:t>
            </a:r>
            <a:endParaRPr lang="en-US" sz="1600" dirty="0"/>
          </a:p>
        </p:txBody>
      </p:sp>
      <p:sp>
        <p:nvSpPr>
          <p:cNvPr id="12009" name="S12 Text 7"/>
          <p:cNvSpPr txBox="1"/>
          <p:nvPr/>
        </p:nvSpPr>
        <p:spPr>
          <a:xfrm>
            <a:off x="9372600" y="4297680"/>
            <a:ext cx="2194560" cy="457200"/>
          </a:xfrm>
          <a:prstGeom prst="rect">
            <a:avLst/>
          </a:prstGeom>
          <a:noFill/>
          <a:ln/>
        </p:spPr>
        <p:txBody>
          <a:bodyPr wrap="square" lIns="0" tIns="0" rIns="0" bIns="0" rtlCol="0" anchor="ctr"/>
          <a:lstStyle/>
          <a:p>
            <a:pPr indent="0" marL="0">
              <a:buNone/>
            </a:pPr>
            <a:r>
              <a:rPr lang="en-US" sz="2000" b="1" dirty="0">
                <a:solidFill>
                  <a:srgbClr val="F2F4F6"/>
                </a:solidFill>
              </a:rPr>
              <a:t>Smart Relay</a:t>
            </a:r>
            <a:endParaRPr lang="en-US" sz="2000" dirty="0"/>
          </a:p>
        </p:txBody>
      </p:sp>
      <p:sp>
        <p:nvSpPr>
          <p:cNvPr id="12010" name="S12 Text 8"/>
          <p:cNvSpPr txBox="1"/>
          <p:nvPr/>
        </p:nvSpPr>
        <p:spPr>
          <a:xfrm>
            <a:off x="9372600" y="4800600"/>
            <a:ext cx="2194560" cy="731520"/>
          </a:xfrm>
          <a:prstGeom prst="rect">
            <a:avLst/>
          </a:prstGeom>
          <a:noFill/>
          <a:ln/>
        </p:spPr>
        <p:txBody>
          <a:bodyPr wrap="square" lIns="0" tIns="0" rIns="0" bIns="0" rtlCol="0" anchor="t"/>
          <a:lstStyle/>
          <a:p>
            <a:pPr indent="0" marL="0">
              <a:buNone/>
            </a:pPr>
            <a:r>
              <a:rPr lang="en-US" sz="1600" dirty="0">
                <a:solidFill>
                  <a:srgbClr val="DFE6EC"/>
                </a:solidFill>
              </a:rPr>
              <a:t>1 transmission</a:t>
            </a:r>
            <a:endParaRPr lang="en-US" sz="1600" dirty="0"/>
          </a:p>
          <a:p>
            <a:pPr indent="0" marL="0">
              <a:buNone/>
            </a:pPr>
            <a:r>
              <a:rPr lang="en-US" sz="1600" dirty="0">
                <a:solidFill>
                  <a:srgbClr val="DFE6EC"/>
                </a:solidFill>
              </a:rPr>
              <a:t>0 frames lost</a:t>
            </a:r>
            <a:endParaRPr lang="en-US" sz="1600" dirty="0"/>
          </a:p>
        </p:txBody>
      </p:sp>
      <p:sp>
        <p:nvSpPr>
          <p:cNvPr id="12011" name="S12 Text 9"/>
          <p:cNvSpPr txBox="1"/>
          <p:nvPr/>
        </p:nvSpPr>
        <p:spPr>
          <a:xfrm>
            <a:off x="685800" y="5806440"/>
            <a:ext cx="10820095" cy="365760"/>
          </a:xfrm>
          <a:prstGeom prst="rect">
            <a:avLst/>
          </a:prstGeom>
          <a:noFill/>
          <a:ln/>
        </p:spPr>
        <p:txBody>
          <a:bodyPr wrap="square" lIns="0" tIns="0" rIns="0" bIns="0" rtlCol="0" anchor="t"/>
          <a:lstStyle/>
          <a:p>
            <a:pPr indent="0" marL="0">
              <a:buNone/>
            </a:pPr>
            <a:r>
              <a:rPr lang="en-US" sz="1400" dirty="0">
                <a:solidFill>
                  <a:srgbClr val="B7C3CF"/>
                </a:solidFill>
              </a:rPr>
              <a:t>Frame from our replay of the ns-3 trace  ·  60 vehicles, seed 1  ·  zoomed on the crash site</a:t>
            </a:r>
            <a:endParaRPr lang="en-US" sz="14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blipFill dpi="0" rotWithShape="1">
          <a:blip r:embed="rId1301">
            <a:lum/>
          </a:blip>
          <a:srcRect/>
          <a:stretch>
            <a:fillRect/>
          </a:stretch>
        </a:blipFill>
        <a:effectLst/>
      </p:bgPr>
    </p:bg>
    <p:spTree>
      <p:nvGrpSpPr>
        <p:cNvPr id="13001" name="S13 group"/>
        <p:cNvGrpSpPr/>
        <p:nvPr/>
      </p:nvGrpSpPr>
      <p:grpSpPr>
        <a:xfrm>
          <a:off x="0" y="0"/>
          <a:ext cx="0" cy="0"/>
          <a:chOff x="0" y="0"/>
          <a:chExt cx="0" cy="0"/>
        </a:xfrm>
      </p:grpSpPr>
      <p:sp>
        <p:nvSpPr>
          <p:cNvPr id="13002" name="S13 Text 0"/>
          <p:cNvSpPr txBox="1"/>
          <p:nvPr/>
        </p:nvSpPr>
        <p:spPr>
          <a:xfrm>
            <a:off x="685800" y="6382512"/>
            <a:ext cx="7315200" cy="274320"/>
          </a:xfrm>
          <a:prstGeom prst="rect">
            <a:avLst/>
          </a:prstGeom>
          <a:noFill/>
          <a:ln/>
        </p:spPr>
        <p:txBody>
          <a:bodyPr wrap="square" lIns="0" tIns="0" rIns="0" bIns="0" rtlCol="0" anchor="ctr"/>
          <a:lstStyle/>
          <a:p>
            <a:pPr indent="0" marL="0">
              <a:buNone/>
            </a:pPr>
            <a:r>
              <a:rPr lang="en-US" sz="1100" dirty="0">
                <a:solidFill>
                  <a:srgbClr val="B7C3CF"/>
                </a:solidFill>
              </a:rPr>
              <a:t>Smart Emergency Alert Broadcasting  ·  BMSCE  ·  2026–27</a:t>
            </a:r>
            <a:endParaRPr lang="en-US" sz="1100" dirty="0"/>
          </a:p>
        </p:txBody>
      </p:sp>
      <p:sp>
        <p:nvSpPr>
          <p:cNvPr id="13003" name="S13 Text 1"/>
          <p:cNvSpPr txBox="1"/>
          <p:nvPr/>
        </p:nvSpPr>
        <p:spPr>
          <a:xfrm>
            <a:off x="10591495" y="6382512"/>
            <a:ext cx="914400" cy="274320"/>
          </a:xfrm>
          <a:prstGeom prst="rect">
            <a:avLst/>
          </a:prstGeom>
          <a:noFill/>
          <a:ln/>
        </p:spPr>
        <p:txBody>
          <a:bodyPr wrap="square" lIns="0" tIns="0" rIns="0" bIns="0" rtlCol="0" anchor="ctr"/>
          <a:lstStyle/>
          <a:p>
            <a:pPr algn="r" indent="0" marL="0">
              <a:buNone/>
            </a:pPr>
            <a:r>
              <a:rPr lang="en-US" sz="1100" dirty="0">
                <a:solidFill>
                  <a:srgbClr val="B7C3CF"/>
                </a:solidFill>
              </a:rPr>
              <a:t>13</a:t>
            </a:r>
            <a:endParaRPr lang="en-US" sz="1100" dirty="0"/>
          </a:p>
        </p:txBody>
      </p:sp>
      <p:sp>
        <p:nvSpPr>
          <p:cNvPr id="13004" name="S13 Text 2"/>
          <p:cNvSpPr txBox="1"/>
          <p:nvPr/>
        </p:nvSpPr>
        <p:spPr>
          <a:xfrm>
            <a:off x="685800" y="384048"/>
            <a:ext cx="10820095" cy="777240"/>
          </a:xfrm>
          <a:prstGeom prst="rect">
            <a:avLst/>
          </a:prstGeom>
          <a:noFill/>
          <a:ln/>
        </p:spPr>
        <p:txBody>
          <a:bodyPr wrap="square" lIns="0" tIns="0" rIns="0" bIns="0" rtlCol="0" anchor="ctr"/>
          <a:lstStyle/>
          <a:p>
            <a:pPr algn="l" indent="0" marL="0">
              <a:buNone/>
            </a:pPr>
            <a:r>
              <a:rPr lang="en-US" sz="3200" b="1" dirty="0">
                <a:solidFill>
                  <a:srgbClr val="F2F4F6"/>
                </a:solidFill>
                <a:latin typeface="Arial" pitchFamily="34" charset="0"/>
                <a:ea typeface="Arial" pitchFamily="34" charset="-122"/>
                <a:cs typeface="Arial" pitchFamily="34" charset="-120"/>
              </a:rPr>
              <a:t>30 ms later, on the whole 2 km road</a:t>
            </a:r>
            <a:endParaRPr lang="en-US" sz="3200" dirty="0"/>
          </a:p>
        </p:txBody>
      </p:sp>
      <p:sp>
        <p:nvSpPr>
          <p:cNvPr id="13005" name="S13 Text 3"/>
          <p:cNvSpPr txBox="1"/>
          <p:nvPr/>
        </p:nvSpPr>
        <p:spPr>
          <a:xfrm>
            <a:off x="9372600" y="1463040"/>
            <a:ext cx="2194560" cy="457200"/>
          </a:xfrm>
          <a:prstGeom prst="rect">
            <a:avLst/>
          </a:prstGeom>
          <a:noFill/>
          <a:ln/>
        </p:spPr>
        <p:txBody>
          <a:bodyPr wrap="square" lIns="0" tIns="0" rIns="0" bIns="0" rtlCol="0" anchor="ctr"/>
          <a:lstStyle/>
          <a:p>
            <a:pPr indent="0" marL="0">
              <a:buNone/>
            </a:pPr>
            <a:r>
              <a:rPr lang="en-US" sz="2000" b="1" dirty="0">
                <a:solidFill>
                  <a:srgbClr val="F2F4F6"/>
                </a:solidFill>
              </a:rPr>
              <a:t>Flooding</a:t>
            </a:r>
            <a:endParaRPr lang="en-US" sz="2000" dirty="0"/>
          </a:p>
        </p:txBody>
      </p:sp>
      <p:sp>
        <p:nvSpPr>
          <p:cNvPr id="13006" name="S13 Text 4"/>
          <p:cNvSpPr txBox="1"/>
          <p:nvPr/>
        </p:nvSpPr>
        <p:spPr>
          <a:xfrm>
            <a:off x="9372600" y="1965960"/>
            <a:ext cx="2194560" cy="731520"/>
          </a:xfrm>
          <a:prstGeom prst="rect">
            <a:avLst/>
          </a:prstGeom>
          <a:noFill/>
          <a:ln/>
        </p:spPr>
        <p:txBody>
          <a:bodyPr wrap="square" lIns="0" tIns="0" rIns="0" bIns="0" rtlCol="0" anchor="t"/>
          <a:lstStyle/>
          <a:p>
            <a:pPr indent="0" marL="0">
              <a:buNone/>
            </a:pPr>
            <a:r>
              <a:rPr lang="en-US" sz="1600" dirty="0">
                <a:solidFill>
                  <a:srgbClr val="DFE6EC"/>
                </a:solidFill>
              </a:rPr>
              <a:t>56 of 59 cars</a:t>
            </a:r>
            <a:endParaRPr lang="en-US" sz="1600" dirty="0"/>
          </a:p>
          <a:p>
            <a:pPr indent="0" marL="0">
              <a:buNone/>
            </a:pPr>
            <a:r>
              <a:rPr lang="en-US" sz="1600" dirty="0">
                <a:solidFill>
                  <a:srgbClr val="DFE6EC"/>
                </a:solidFill>
              </a:rPr>
              <a:t>57 sent · 1,132 lost</a:t>
            </a:r>
            <a:endParaRPr lang="en-US" sz="1600" dirty="0"/>
          </a:p>
        </p:txBody>
      </p:sp>
      <p:sp>
        <p:nvSpPr>
          <p:cNvPr id="13007" name="S13 Text 5"/>
          <p:cNvSpPr txBox="1"/>
          <p:nvPr/>
        </p:nvSpPr>
        <p:spPr>
          <a:xfrm>
            <a:off x="9372600" y="2880360"/>
            <a:ext cx="2194560" cy="457200"/>
          </a:xfrm>
          <a:prstGeom prst="rect">
            <a:avLst/>
          </a:prstGeom>
          <a:noFill/>
          <a:ln/>
        </p:spPr>
        <p:txBody>
          <a:bodyPr wrap="square" lIns="0" tIns="0" rIns="0" bIns="0" rtlCol="0" anchor="ctr"/>
          <a:lstStyle/>
          <a:p>
            <a:pPr indent="0" marL="0">
              <a:buNone/>
            </a:pPr>
            <a:r>
              <a:rPr lang="en-US" sz="2000" b="1" dirty="0">
                <a:solidFill>
                  <a:srgbClr val="F2F4F6"/>
                </a:solidFill>
              </a:rPr>
              <a:t>Gossip</a:t>
            </a:r>
            <a:endParaRPr lang="en-US" sz="2000" dirty="0"/>
          </a:p>
        </p:txBody>
      </p:sp>
      <p:sp>
        <p:nvSpPr>
          <p:cNvPr id="13008" name="S13 Text 6"/>
          <p:cNvSpPr txBox="1"/>
          <p:nvPr/>
        </p:nvSpPr>
        <p:spPr>
          <a:xfrm>
            <a:off x="9372600" y="3383280"/>
            <a:ext cx="2194560" cy="731520"/>
          </a:xfrm>
          <a:prstGeom prst="rect">
            <a:avLst/>
          </a:prstGeom>
          <a:noFill/>
          <a:ln/>
        </p:spPr>
        <p:txBody>
          <a:bodyPr wrap="square" lIns="0" tIns="0" rIns="0" bIns="0" rtlCol="0" anchor="t"/>
          <a:lstStyle/>
          <a:p>
            <a:pPr indent="0" marL="0">
              <a:buNone/>
            </a:pPr>
            <a:r>
              <a:rPr lang="en-US" sz="1600" dirty="0">
                <a:solidFill>
                  <a:srgbClr val="DFE6EC"/>
                </a:solidFill>
              </a:rPr>
              <a:t>28 of 59 cars</a:t>
            </a:r>
            <a:endParaRPr lang="en-US" sz="1600" dirty="0"/>
          </a:p>
          <a:p>
            <a:pPr indent="0" marL="0">
              <a:buNone/>
            </a:pPr>
            <a:r>
              <a:rPr lang="en-US" sz="1600" dirty="0">
                <a:solidFill>
                  <a:srgbClr val="DFE6EC"/>
                </a:solidFill>
              </a:rPr>
              <a:t>died out mid-road</a:t>
            </a:r>
            <a:endParaRPr lang="en-US" sz="1600" dirty="0"/>
          </a:p>
        </p:txBody>
      </p:sp>
      <p:sp>
        <p:nvSpPr>
          <p:cNvPr id="13009" name="S13 Text 7"/>
          <p:cNvSpPr txBox="1"/>
          <p:nvPr/>
        </p:nvSpPr>
        <p:spPr>
          <a:xfrm>
            <a:off x="9372600" y="4297680"/>
            <a:ext cx="2194560" cy="457200"/>
          </a:xfrm>
          <a:prstGeom prst="rect">
            <a:avLst/>
          </a:prstGeom>
          <a:noFill/>
          <a:ln/>
        </p:spPr>
        <p:txBody>
          <a:bodyPr wrap="square" lIns="0" tIns="0" rIns="0" bIns="0" rtlCol="0" anchor="ctr"/>
          <a:lstStyle/>
          <a:p>
            <a:pPr indent="0" marL="0">
              <a:buNone/>
            </a:pPr>
            <a:r>
              <a:rPr lang="en-US" sz="2000" b="1" dirty="0">
                <a:solidFill>
                  <a:srgbClr val="F2F4F6"/>
                </a:solidFill>
              </a:rPr>
              <a:t>Smart Relay</a:t>
            </a:r>
            <a:endParaRPr lang="en-US" sz="2000" dirty="0"/>
          </a:p>
        </p:txBody>
      </p:sp>
      <p:sp>
        <p:nvSpPr>
          <p:cNvPr id="13010" name="S13 Text 8"/>
          <p:cNvSpPr txBox="1"/>
          <p:nvPr/>
        </p:nvSpPr>
        <p:spPr>
          <a:xfrm>
            <a:off x="9372600" y="4800600"/>
            <a:ext cx="2194560" cy="731520"/>
          </a:xfrm>
          <a:prstGeom prst="rect">
            <a:avLst/>
          </a:prstGeom>
          <a:noFill/>
          <a:ln/>
        </p:spPr>
        <p:txBody>
          <a:bodyPr wrap="square" lIns="0" tIns="0" rIns="0" bIns="0" rtlCol="0" anchor="t"/>
          <a:lstStyle/>
          <a:p>
            <a:pPr indent="0" marL="0">
              <a:buNone/>
            </a:pPr>
            <a:r>
              <a:rPr lang="en-US" sz="1600" dirty="0">
                <a:solidFill>
                  <a:srgbClr val="DFE6EC"/>
                </a:solidFill>
              </a:rPr>
              <a:t>55 of 59 cars</a:t>
            </a:r>
            <a:endParaRPr lang="en-US" sz="1600" dirty="0"/>
          </a:p>
          <a:p>
            <a:pPr indent="0" marL="0">
              <a:buNone/>
            </a:pPr>
            <a:r>
              <a:rPr lang="en-US" sz="1600" dirty="0">
                <a:solidFill>
                  <a:srgbClr val="DFE6EC"/>
                </a:solidFill>
              </a:rPr>
              <a:t>21 sent · 22 lost</a:t>
            </a:r>
            <a:endParaRPr lang="en-US" sz="1600" dirty="0"/>
          </a:p>
        </p:txBody>
      </p:sp>
      <p:sp>
        <p:nvSpPr>
          <p:cNvPr id="13011" name="S13 Text 9"/>
          <p:cNvSpPr txBox="1"/>
          <p:nvPr/>
        </p:nvSpPr>
        <p:spPr>
          <a:xfrm>
            <a:off x="685800" y="5806440"/>
            <a:ext cx="10820095" cy="365760"/>
          </a:xfrm>
          <a:prstGeom prst="rect">
            <a:avLst/>
          </a:prstGeom>
          <a:noFill/>
          <a:ln/>
        </p:spPr>
        <p:txBody>
          <a:bodyPr wrap="square" lIns="0" tIns="0" rIns="0" bIns="0" rtlCol="0" anchor="t"/>
          <a:lstStyle/>
          <a:p>
            <a:pPr indent="0" marL="0">
              <a:buNone/>
            </a:pPr>
            <a:r>
              <a:rPr lang="en-US" sz="1400" dirty="0">
                <a:solidFill>
                  <a:srgbClr val="B7C3CF"/>
                </a:solidFill>
              </a:rPr>
              <a:t>Teal cars have the warning  ·  lines show which car each vehicle heard it from</a:t>
            </a:r>
            <a:endParaRPr lang="en-US" sz="14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blipFill dpi="0" rotWithShape="1">
          <a:blip r:embed="rId1401">
            <a:lum/>
          </a:blip>
          <a:srcRect/>
          <a:stretch>
            <a:fillRect/>
          </a:stretch>
        </a:blipFill>
        <a:effectLst/>
      </p:bgPr>
    </p:bg>
    <p:spTree>
      <p:nvGrpSpPr>
        <p:cNvPr id="14001" name="S14 group"/>
        <p:cNvGrpSpPr/>
        <p:nvPr/>
      </p:nvGrpSpPr>
      <p:grpSpPr>
        <a:xfrm>
          <a:off x="0" y="0"/>
          <a:ext cx="0" cy="0"/>
          <a:chOff x="0" y="0"/>
          <a:chExt cx="0" cy="0"/>
        </a:xfrm>
      </p:grpSpPr>
      <p:sp>
        <p:nvSpPr>
          <p:cNvPr id="14002" name="S14 Text 0"/>
          <p:cNvSpPr txBox="1"/>
          <p:nvPr/>
        </p:nvSpPr>
        <p:spPr>
          <a:xfrm>
            <a:off x="685800" y="6382512"/>
            <a:ext cx="7315200" cy="274320"/>
          </a:xfrm>
          <a:prstGeom prst="rect">
            <a:avLst/>
          </a:prstGeom>
          <a:noFill/>
          <a:ln/>
        </p:spPr>
        <p:txBody>
          <a:bodyPr wrap="square" lIns="0" tIns="0" rIns="0" bIns="0" rtlCol="0" anchor="ctr"/>
          <a:lstStyle/>
          <a:p>
            <a:pPr indent="0" marL="0">
              <a:buNone/>
            </a:pPr>
            <a:r>
              <a:rPr lang="en-US" sz="1100" dirty="0">
                <a:solidFill>
                  <a:srgbClr val="4E5A66"/>
                </a:solidFill>
              </a:rPr>
              <a:t>Smart Emergency Alert Broadcasting  ·  BMSCE  ·  2026–27</a:t>
            </a:r>
            <a:endParaRPr lang="en-US" sz="1100" dirty="0"/>
          </a:p>
        </p:txBody>
      </p:sp>
      <p:sp>
        <p:nvSpPr>
          <p:cNvPr id="14003" name="S14 Text 1"/>
          <p:cNvSpPr txBox="1"/>
          <p:nvPr/>
        </p:nvSpPr>
        <p:spPr>
          <a:xfrm>
            <a:off x="10591495" y="6382512"/>
            <a:ext cx="914400" cy="274320"/>
          </a:xfrm>
          <a:prstGeom prst="rect">
            <a:avLst/>
          </a:prstGeom>
          <a:noFill/>
          <a:ln/>
        </p:spPr>
        <p:txBody>
          <a:bodyPr wrap="square" lIns="0" tIns="0" rIns="0" bIns="0" rtlCol="0" anchor="ctr"/>
          <a:lstStyle/>
          <a:p>
            <a:pPr algn="r" indent="0" marL="0">
              <a:buNone/>
            </a:pPr>
            <a:r>
              <a:rPr lang="en-US" sz="1100" dirty="0">
                <a:solidFill>
                  <a:srgbClr val="4E5A66"/>
                </a:solidFill>
              </a:rPr>
              <a:t>14</a:t>
            </a:r>
            <a:endParaRPr lang="en-US" sz="1100" dirty="0"/>
          </a:p>
        </p:txBody>
      </p:sp>
      <p:sp>
        <p:nvSpPr>
          <p:cNvPr id="14004" name="S14 Text 2"/>
          <p:cNvSpPr txBox="1"/>
          <p:nvPr/>
        </p:nvSpPr>
        <p:spPr>
          <a:xfrm>
            <a:off x="685800" y="384048"/>
            <a:ext cx="10820095" cy="777240"/>
          </a:xfrm>
          <a:prstGeom prst="rect">
            <a:avLst/>
          </a:prstGeom>
          <a:noFill/>
          <a:ln/>
        </p:spPr>
        <p:txBody>
          <a:bodyPr wrap="square" lIns="0" tIns="0" rIns="0" bIns="0" rtlCol="0" anchor="ctr"/>
          <a:lstStyle/>
          <a:p>
            <a:pPr algn="l" indent="0" marL="0">
              <a:buNone/>
            </a:pPr>
            <a:r>
              <a:rPr lang="en-US" sz="3200" b="1" dirty="0">
                <a:solidFill>
                  <a:srgbClr val="10161D"/>
                </a:solidFill>
                <a:latin typeface="Arial" pitchFamily="34" charset="0"/>
                <a:ea typeface="Arial" pitchFamily="34" charset="-122"/>
                <a:cs typeface="Arial" pitchFamily="34" charset="-120"/>
              </a:rPr>
              <a:t>Smart Relay delivers more alerts at every density</a:t>
            </a:r>
            <a:endParaRPr lang="en-US" sz="3200" dirty="0"/>
          </a:p>
        </p:txBody>
      </p:sp>
      <p:sp>
        <p:nvSpPr>
          <p:cNvPr id="14005" name="S14 Text 3"/>
          <p:cNvSpPr txBox="1"/>
          <p:nvPr/>
        </p:nvSpPr>
        <p:spPr>
          <a:xfrm>
            <a:off x="8366760" y="1463040"/>
            <a:ext cx="3108960" cy="274320"/>
          </a:xfrm>
          <a:prstGeom prst="rect">
            <a:avLst/>
          </a:prstGeom>
          <a:noFill/>
          <a:ln/>
        </p:spPr>
        <p:txBody>
          <a:bodyPr wrap="square" lIns="0" tIns="0" rIns="0" bIns="0" rtlCol="0" anchor="t"/>
          <a:lstStyle/>
          <a:p>
            <a:pPr indent="0" marL="0">
              <a:buNone/>
            </a:pPr>
            <a:r>
              <a:rPr lang="en-US" sz="1200" b="1" spc="200" kern="0" dirty="0">
                <a:solidFill>
                  <a:srgbClr val="4E5A66"/>
                </a:solidFill>
              </a:rPr>
              <a:t>60 VEHICLES</a:t>
            </a:r>
            <a:endParaRPr lang="en-US" sz="1200" dirty="0"/>
          </a:p>
        </p:txBody>
      </p:sp>
      <p:sp>
        <p:nvSpPr>
          <p:cNvPr id="14006" name="S14 Text 4"/>
          <p:cNvSpPr txBox="1"/>
          <p:nvPr/>
        </p:nvSpPr>
        <p:spPr>
          <a:xfrm>
            <a:off x="8366760" y="1737360"/>
            <a:ext cx="3108960" cy="640080"/>
          </a:xfrm>
          <a:prstGeom prst="rect">
            <a:avLst/>
          </a:prstGeom>
          <a:noFill/>
          <a:ln/>
        </p:spPr>
        <p:txBody>
          <a:bodyPr wrap="square" lIns="0" tIns="0" rIns="0" bIns="0" rtlCol="0" anchor="t"/>
          <a:lstStyle/>
          <a:p>
            <a:pPr indent="0" marL="0">
              <a:buNone/>
            </a:pPr>
            <a:r>
              <a:rPr lang="en-US" sz="3600" b="1" dirty="0">
                <a:solidFill>
                  <a:srgbClr val="0B7A6C"/>
                </a:solidFill>
                <a:latin typeface="Arial" pitchFamily="34" charset="0"/>
                <a:ea typeface="Arial" pitchFamily="34" charset="-122"/>
                <a:cs typeface="Arial" pitchFamily="34" charset="-120"/>
              </a:rPr>
              <a:t>96.0 %</a:t>
            </a:r>
            <a:endParaRPr lang="en-US" sz="3600" dirty="0"/>
          </a:p>
        </p:txBody>
      </p:sp>
      <p:sp>
        <p:nvSpPr>
          <p:cNvPr id="14007" name="S14 Text 5"/>
          <p:cNvSpPr txBox="1"/>
          <p:nvPr/>
        </p:nvSpPr>
        <p:spPr>
          <a:xfrm>
            <a:off x="8366760" y="2377440"/>
            <a:ext cx="3108960" cy="457200"/>
          </a:xfrm>
          <a:prstGeom prst="rect">
            <a:avLst/>
          </a:prstGeom>
          <a:noFill/>
          <a:ln/>
        </p:spPr>
        <p:txBody>
          <a:bodyPr wrap="square" lIns="0" tIns="0" rIns="0" bIns="0" rtlCol="0" anchor="t"/>
          <a:lstStyle/>
          <a:p>
            <a:pPr indent="0" marL="0">
              <a:buNone/>
            </a:pPr>
            <a:r>
              <a:rPr lang="en-US" sz="1500" dirty="0">
                <a:solidFill>
                  <a:srgbClr val="33414E"/>
                </a:solidFill>
              </a:rPr>
              <a:t>vs 71.0 % flooding, 56.4 % gossip</a:t>
            </a:r>
            <a:endParaRPr lang="en-US" sz="1500" dirty="0"/>
          </a:p>
        </p:txBody>
      </p:sp>
      <p:sp>
        <p:nvSpPr>
          <p:cNvPr id="14008" name="S14 Text 6"/>
          <p:cNvSpPr txBox="1"/>
          <p:nvPr/>
        </p:nvSpPr>
        <p:spPr>
          <a:xfrm>
            <a:off x="8366760" y="2926080"/>
            <a:ext cx="3108960" cy="274320"/>
          </a:xfrm>
          <a:prstGeom prst="rect">
            <a:avLst/>
          </a:prstGeom>
          <a:noFill/>
          <a:ln/>
        </p:spPr>
        <p:txBody>
          <a:bodyPr wrap="square" lIns="0" tIns="0" rIns="0" bIns="0" rtlCol="0" anchor="t"/>
          <a:lstStyle/>
          <a:p>
            <a:pPr indent="0" marL="0">
              <a:buNone/>
            </a:pPr>
            <a:r>
              <a:rPr lang="en-US" sz="1200" b="1" spc="200" kern="0" dirty="0">
                <a:solidFill>
                  <a:srgbClr val="4E5A66"/>
                </a:solidFill>
              </a:rPr>
              <a:t>120 VEHICLES</a:t>
            </a:r>
            <a:endParaRPr lang="en-US" sz="1200" dirty="0"/>
          </a:p>
        </p:txBody>
      </p:sp>
      <p:sp>
        <p:nvSpPr>
          <p:cNvPr id="14009" name="S14 Text 7"/>
          <p:cNvSpPr txBox="1"/>
          <p:nvPr/>
        </p:nvSpPr>
        <p:spPr>
          <a:xfrm>
            <a:off x="8366760" y="3200400"/>
            <a:ext cx="3108960" cy="640080"/>
          </a:xfrm>
          <a:prstGeom prst="rect">
            <a:avLst/>
          </a:prstGeom>
          <a:noFill/>
          <a:ln/>
        </p:spPr>
        <p:txBody>
          <a:bodyPr wrap="square" lIns="0" tIns="0" rIns="0" bIns="0" rtlCol="0" anchor="t"/>
          <a:lstStyle/>
          <a:p>
            <a:pPr indent="0" marL="0">
              <a:buNone/>
            </a:pPr>
            <a:r>
              <a:rPr lang="en-US" sz="3600" b="1" dirty="0">
                <a:solidFill>
                  <a:srgbClr val="0B7A6C"/>
                </a:solidFill>
                <a:latin typeface="Arial" pitchFamily="34" charset="0"/>
                <a:ea typeface="Arial" pitchFamily="34" charset="-122"/>
                <a:cs typeface="Arial" pitchFamily="34" charset="-120"/>
              </a:rPr>
              <a:t>99.3 %</a:t>
            </a:r>
            <a:endParaRPr lang="en-US" sz="3600" dirty="0"/>
          </a:p>
        </p:txBody>
      </p:sp>
      <p:sp>
        <p:nvSpPr>
          <p:cNvPr id="14010" name="S14 Text 8"/>
          <p:cNvSpPr txBox="1"/>
          <p:nvPr/>
        </p:nvSpPr>
        <p:spPr>
          <a:xfrm>
            <a:off x="8366760" y="3840480"/>
            <a:ext cx="3108960" cy="457200"/>
          </a:xfrm>
          <a:prstGeom prst="rect">
            <a:avLst/>
          </a:prstGeom>
          <a:noFill/>
          <a:ln/>
        </p:spPr>
        <p:txBody>
          <a:bodyPr wrap="square" lIns="0" tIns="0" rIns="0" bIns="0" rtlCol="0" anchor="t"/>
          <a:lstStyle/>
          <a:p>
            <a:pPr indent="0" marL="0">
              <a:buNone/>
            </a:pPr>
            <a:r>
              <a:rPr lang="en-US" sz="1500" dirty="0">
                <a:solidFill>
                  <a:srgbClr val="33414E"/>
                </a:solidFill>
              </a:rPr>
              <a:t>vs 93.9 % flooding, 83.2 % gossip</a:t>
            </a:r>
            <a:endParaRPr lang="en-US" sz="1500" dirty="0"/>
          </a:p>
        </p:txBody>
      </p:sp>
      <p:sp>
        <p:nvSpPr>
          <p:cNvPr id="14011" name="S14 Text 9"/>
          <p:cNvSpPr txBox="1"/>
          <p:nvPr/>
        </p:nvSpPr>
        <p:spPr>
          <a:xfrm>
            <a:off x="8366760" y="4389120"/>
            <a:ext cx="3108960" cy="274320"/>
          </a:xfrm>
          <a:prstGeom prst="rect">
            <a:avLst/>
          </a:prstGeom>
          <a:noFill/>
          <a:ln/>
        </p:spPr>
        <p:txBody>
          <a:bodyPr wrap="square" lIns="0" tIns="0" rIns="0" bIns="0" rtlCol="0" anchor="t"/>
          <a:lstStyle/>
          <a:p>
            <a:pPr indent="0" marL="0">
              <a:buNone/>
            </a:pPr>
            <a:r>
              <a:rPr lang="en-US" sz="1200" b="1" spc="200" kern="0" dirty="0">
                <a:solidFill>
                  <a:srgbClr val="4E5A66"/>
                </a:solidFill>
              </a:rPr>
              <a:t>20 VEHICLES</a:t>
            </a:r>
            <a:endParaRPr lang="en-US" sz="1200" dirty="0"/>
          </a:p>
        </p:txBody>
      </p:sp>
      <p:sp>
        <p:nvSpPr>
          <p:cNvPr id="14012" name="S14 Text 10"/>
          <p:cNvSpPr txBox="1"/>
          <p:nvPr/>
        </p:nvSpPr>
        <p:spPr>
          <a:xfrm>
            <a:off x="8366760" y="4663440"/>
            <a:ext cx="3108960" cy="640080"/>
          </a:xfrm>
          <a:prstGeom prst="rect">
            <a:avLst/>
          </a:prstGeom>
          <a:noFill/>
          <a:ln/>
        </p:spPr>
        <p:txBody>
          <a:bodyPr wrap="square" lIns="0" tIns="0" rIns="0" bIns="0" rtlCol="0" anchor="t"/>
          <a:lstStyle/>
          <a:p>
            <a:pPr indent="0" marL="0">
              <a:buNone/>
            </a:pPr>
            <a:r>
              <a:rPr lang="en-US" sz="3600" b="1" dirty="0">
                <a:solidFill>
                  <a:srgbClr val="9A5600"/>
                </a:solidFill>
                <a:latin typeface="Arial" pitchFamily="34" charset="0"/>
                <a:ea typeface="Arial" pitchFamily="34" charset="-122"/>
                <a:cs typeface="Arial" pitchFamily="34" charset="-120"/>
              </a:rPr>
              <a:t>25–34 %</a:t>
            </a:r>
            <a:endParaRPr lang="en-US" sz="3600" dirty="0"/>
          </a:p>
        </p:txBody>
      </p:sp>
      <p:sp>
        <p:nvSpPr>
          <p:cNvPr id="14013" name="S14 Text 11"/>
          <p:cNvSpPr txBox="1"/>
          <p:nvPr/>
        </p:nvSpPr>
        <p:spPr>
          <a:xfrm>
            <a:off x="8366760" y="5303520"/>
            <a:ext cx="3108960" cy="457200"/>
          </a:xfrm>
          <a:prstGeom prst="rect">
            <a:avLst/>
          </a:prstGeom>
          <a:noFill/>
          <a:ln/>
        </p:spPr>
        <p:txBody>
          <a:bodyPr wrap="square" lIns="0" tIns="0" rIns="0" bIns="0" rtlCol="0" anchor="t"/>
          <a:lstStyle/>
          <a:p>
            <a:pPr indent="0" marL="0">
              <a:buNone/>
            </a:pPr>
            <a:r>
              <a:rPr lang="en-US" sz="1500" dirty="0">
                <a:solidFill>
                  <a:srgbClr val="33414E"/>
                </a:solidFill>
              </a:rPr>
              <a:t>road too sparse for any scheme</a:t>
            </a:r>
            <a:endParaRPr lang="en-US" sz="1500" dirty="0"/>
          </a:p>
        </p:txBody>
      </p:sp>
      <p:sp>
        <p:nvSpPr>
          <p:cNvPr id="14014" name="S14 Text 12"/>
          <p:cNvSpPr txBox="1"/>
          <p:nvPr/>
        </p:nvSpPr>
        <p:spPr>
          <a:xfrm>
            <a:off x="685800" y="5943600"/>
            <a:ext cx="10820095" cy="320040"/>
          </a:xfrm>
          <a:prstGeom prst="rect">
            <a:avLst/>
          </a:prstGeom>
          <a:noFill/>
          <a:ln/>
        </p:spPr>
        <p:txBody>
          <a:bodyPr wrap="square" lIns="0" tIns="0" rIns="0" bIns="0" rtlCol="0" anchor="t"/>
          <a:lstStyle/>
          <a:p>
            <a:pPr indent="0" marL="0">
              <a:buNone/>
            </a:pPr>
            <a:r>
              <a:rPr lang="en-US" sz="1200" dirty="0">
                <a:solidFill>
                  <a:srgbClr val="4E5A66"/>
                </a:solidFill>
              </a:rPr>
              <a:t>Mean of 10 seeds per point  ·  at 20 vehicles there is one car every 400 m per lane, so the road is disconnected</a:t>
            </a:r>
            <a:endParaRPr lang="en-US" sz="12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blipFill dpi="0" rotWithShape="1">
          <a:blip r:embed="rId1501">
            <a:lum/>
          </a:blip>
          <a:srcRect/>
          <a:stretch>
            <a:fillRect/>
          </a:stretch>
        </a:blipFill>
        <a:effectLst/>
      </p:bgPr>
    </p:bg>
    <p:spTree>
      <p:nvGrpSpPr>
        <p:cNvPr id="15001" name="S15 group"/>
        <p:cNvGrpSpPr/>
        <p:nvPr/>
      </p:nvGrpSpPr>
      <p:grpSpPr>
        <a:xfrm>
          <a:off x="0" y="0"/>
          <a:ext cx="0" cy="0"/>
          <a:chOff x="0" y="0"/>
          <a:chExt cx="0" cy="0"/>
        </a:xfrm>
      </p:grpSpPr>
      <p:sp>
        <p:nvSpPr>
          <p:cNvPr id="15002" name="S15 Text 0"/>
          <p:cNvSpPr txBox="1"/>
          <p:nvPr/>
        </p:nvSpPr>
        <p:spPr>
          <a:xfrm>
            <a:off x="685800" y="6382512"/>
            <a:ext cx="7315200" cy="274320"/>
          </a:xfrm>
          <a:prstGeom prst="rect">
            <a:avLst/>
          </a:prstGeom>
          <a:noFill/>
          <a:ln/>
        </p:spPr>
        <p:txBody>
          <a:bodyPr wrap="square" lIns="0" tIns="0" rIns="0" bIns="0" rtlCol="0" anchor="ctr"/>
          <a:lstStyle/>
          <a:p>
            <a:pPr indent="0" marL="0">
              <a:buNone/>
            </a:pPr>
            <a:r>
              <a:rPr lang="en-US" sz="1100" dirty="0">
                <a:solidFill>
                  <a:srgbClr val="4E5A66"/>
                </a:solidFill>
              </a:rPr>
              <a:t>Smart Emergency Alert Broadcasting  ·  BMSCE  ·  2026–27</a:t>
            </a:r>
            <a:endParaRPr lang="en-US" sz="1100" dirty="0"/>
          </a:p>
        </p:txBody>
      </p:sp>
      <p:sp>
        <p:nvSpPr>
          <p:cNvPr id="15003" name="S15 Text 1"/>
          <p:cNvSpPr txBox="1"/>
          <p:nvPr/>
        </p:nvSpPr>
        <p:spPr>
          <a:xfrm>
            <a:off x="10591495" y="6382512"/>
            <a:ext cx="914400" cy="274320"/>
          </a:xfrm>
          <a:prstGeom prst="rect">
            <a:avLst/>
          </a:prstGeom>
          <a:noFill/>
          <a:ln/>
        </p:spPr>
        <p:txBody>
          <a:bodyPr wrap="square" lIns="0" tIns="0" rIns="0" bIns="0" rtlCol="0" anchor="ctr"/>
          <a:lstStyle/>
          <a:p>
            <a:pPr algn="r" indent="0" marL="0">
              <a:buNone/>
            </a:pPr>
            <a:r>
              <a:rPr lang="en-US" sz="1100" dirty="0">
                <a:solidFill>
                  <a:srgbClr val="4E5A66"/>
                </a:solidFill>
              </a:rPr>
              <a:t>15</a:t>
            </a:r>
            <a:endParaRPr lang="en-US" sz="1100" dirty="0"/>
          </a:p>
        </p:txBody>
      </p:sp>
      <p:sp>
        <p:nvSpPr>
          <p:cNvPr id="15004" name="S15 Text 2"/>
          <p:cNvSpPr txBox="1"/>
          <p:nvPr/>
        </p:nvSpPr>
        <p:spPr>
          <a:xfrm>
            <a:off x="685800" y="384048"/>
            <a:ext cx="10820095" cy="777240"/>
          </a:xfrm>
          <a:prstGeom prst="rect">
            <a:avLst/>
          </a:prstGeom>
          <a:noFill/>
          <a:ln/>
        </p:spPr>
        <p:txBody>
          <a:bodyPr wrap="square" lIns="0" tIns="0" rIns="0" bIns="0" rtlCol="0" anchor="ctr"/>
          <a:lstStyle/>
          <a:p>
            <a:pPr algn="l" indent="0" marL="0">
              <a:buNone/>
            </a:pPr>
            <a:r>
              <a:rPr lang="en-US" sz="3200" b="1" dirty="0">
                <a:solidFill>
                  <a:srgbClr val="10161D"/>
                </a:solidFill>
                <a:latin typeface="Arial" pitchFamily="34" charset="0"/>
                <a:ea typeface="Arial" pitchFamily="34" charset="-122"/>
                <a:cs typeface="Arial" pitchFamily="34" charset="-120"/>
              </a:rPr>
              <a:t>Fewer packets, about 95 % fewer collisions</a:t>
            </a:r>
            <a:endParaRPr lang="en-US" sz="3200" dirty="0"/>
          </a:p>
        </p:txBody>
      </p:sp>
      <p:sp>
        <p:nvSpPr>
          <p:cNvPr id="15005" name="S15 Text 3"/>
          <p:cNvSpPr txBox="1"/>
          <p:nvPr/>
        </p:nvSpPr>
        <p:spPr>
          <a:xfrm>
            <a:off x="685800" y="4846320"/>
            <a:ext cx="5248656" cy="685800"/>
          </a:xfrm>
          <a:prstGeom prst="rect">
            <a:avLst/>
          </a:prstGeom>
          <a:noFill/>
          <a:ln/>
        </p:spPr>
        <p:txBody>
          <a:bodyPr wrap="square" lIns="0" tIns="0" rIns="0" bIns="0" rtlCol="0" anchor="t"/>
          <a:lstStyle/>
          <a:p>
            <a:pPr indent="0" marL="0">
              <a:buNone/>
            </a:pPr>
            <a:r>
              <a:rPr lang="en-US" sz="1600" b="1" dirty="0">
                <a:solidFill>
                  <a:srgbClr val="33414E"/>
                </a:solidFill>
              </a:rPr>
              <a:t>Transmissions per alert: </a:t>
            </a:r>
            <a:pPr indent="0" marL="0">
              <a:buNone/>
            </a:pPr>
            <a:r>
              <a:rPr lang="en-US" sz="1600" dirty="0">
                <a:solidFill>
                  <a:srgbClr val="33414E"/>
                </a:solidFill>
              </a:rPr>
              <a:t>35 vs 107 for flooding at 120 cars, 67 % fewer.</a:t>
            </a:r>
            <a:endParaRPr lang="en-US" sz="1600" dirty="0"/>
          </a:p>
        </p:txBody>
      </p:sp>
      <p:sp>
        <p:nvSpPr>
          <p:cNvPr id="15006" name="S15 Text 4"/>
          <p:cNvSpPr txBox="1"/>
          <p:nvPr/>
        </p:nvSpPr>
        <p:spPr>
          <a:xfrm>
            <a:off x="6254496" y="4846320"/>
            <a:ext cx="5248656" cy="685800"/>
          </a:xfrm>
          <a:prstGeom prst="rect">
            <a:avLst/>
          </a:prstGeom>
          <a:noFill/>
          <a:ln/>
        </p:spPr>
        <p:txBody>
          <a:bodyPr wrap="square" lIns="0" tIns="0" rIns="0" bIns="0" rtlCol="0" anchor="t"/>
          <a:lstStyle/>
          <a:p>
            <a:pPr indent="0" marL="0">
              <a:buNone/>
            </a:pPr>
            <a:r>
              <a:rPr lang="en-US" sz="1600" b="1" dirty="0">
                <a:solidFill>
                  <a:srgbClr val="33414E"/>
                </a:solidFill>
              </a:rPr>
              <a:t>Frames lost to collisions: </a:t>
            </a:r>
            <a:pPr indent="0" marL="0">
              <a:buNone/>
            </a:pPr>
            <a:r>
              <a:rPr lang="en-US" sz="1600" dirty="0">
                <a:solidFill>
                  <a:srgbClr val="33414E"/>
                </a:solidFill>
              </a:rPr>
              <a:t>254 vs 5,084 per alert at 120 cars, 95 % fewer.</a:t>
            </a:r>
            <a:endParaRPr lang="en-US" sz="16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blipFill dpi="0" rotWithShape="1">
          <a:blip r:embed="rId1601">
            <a:lum/>
          </a:blip>
          <a:srcRect/>
          <a:stretch>
            <a:fillRect/>
          </a:stretch>
        </a:blipFill>
        <a:effectLst/>
      </p:bgPr>
    </p:bg>
    <p:spTree>
      <p:nvGrpSpPr>
        <p:cNvPr id="16001" name="S16 group"/>
        <p:cNvGrpSpPr/>
        <p:nvPr/>
      </p:nvGrpSpPr>
      <p:grpSpPr>
        <a:xfrm>
          <a:off x="0" y="0"/>
          <a:ext cx="0" cy="0"/>
          <a:chOff x="0" y="0"/>
          <a:chExt cx="0" cy="0"/>
        </a:xfrm>
      </p:grpSpPr>
      <p:sp>
        <p:nvSpPr>
          <p:cNvPr id="16002" name="S16 Text 0"/>
          <p:cNvSpPr txBox="1"/>
          <p:nvPr/>
        </p:nvSpPr>
        <p:spPr>
          <a:xfrm>
            <a:off x="685800" y="6382512"/>
            <a:ext cx="7315200" cy="274320"/>
          </a:xfrm>
          <a:prstGeom prst="rect">
            <a:avLst/>
          </a:prstGeom>
          <a:noFill/>
          <a:ln/>
        </p:spPr>
        <p:txBody>
          <a:bodyPr wrap="square" lIns="0" tIns="0" rIns="0" bIns="0" rtlCol="0" anchor="ctr"/>
          <a:lstStyle/>
          <a:p>
            <a:pPr indent="0" marL="0">
              <a:buNone/>
            </a:pPr>
            <a:r>
              <a:rPr lang="en-US" sz="1100" dirty="0">
                <a:solidFill>
                  <a:srgbClr val="4E5A66"/>
                </a:solidFill>
              </a:rPr>
              <a:t>Smart Emergency Alert Broadcasting  ·  BMSCE  ·  2026–27</a:t>
            </a:r>
            <a:endParaRPr lang="en-US" sz="1100" dirty="0"/>
          </a:p>
        </p:txBody>
      </p:sp>
      <p:sp>
        <p:nvSpPr>
          <p:cNvPr id="16003" name="S16 Text 1"/>
          <p:cNvSpPr txBox="1"/>
          <p:nvPr/>
        </p:nvSpPr>
        <p:spPr>
          <a:xfrm>
            <a:off x="10591495" y="6382512"/>
            <a:ext cx="914400" cy="274320"/>
          </a:xfrm>
          <a:prstGeom prst="rect">
            <a:avLst/>
          </a:prstGeom>
          <a:noFill/>
          <a:ln/>
        </p:spPr>
        <p:txBody>
          <a:bodyPr wrap="square" lIns="0" tIns="0" rIns="0" bIns="0" rtlCol="0" anchor="ctr"/>
          <a:lstStyle/>
          <a:p>
            <a:pPr algn="r" indent="0" marL="0">
              <a:buNone/>
            </a:pPr>
            <a:r>
              <a:rPr lang="en-US" sz="1100" dirty="0">
                <a:solidFill>
                  <a:srgbClr val="4E5A66"/>
                </a:solidFill>
              </a:rPr>
              <a:t>16</a:t>
            </a:r>
            <a:endParaRPr lang="en-US" sz="1100" dirty="0"/>
          </a:p>
        </p:txBody>
      </p:sp>
      <p:sp>
        <p:nvSpPr>
          <p:cNvPr id="16004" name="S16 Text 2"/>
          <p:cNvSpPr txBox="1"/>
          <p:nvPr/>
        </p:nvSpPr>
        <p:spPr>
          <a:xfrm>
            <a:off x="685800" y="384048"/>
            <a:ext cx="10820095" cy="777240"/>
          </a:xfrm>
          <a:prstGeom prst="rect">
            <a:avLst/>
          </a:prstGeom>
          <a:noFill/>
          <a:ln/>
        </p:spPr>
        <p:txBody>
          <a:bodyPr wrap="square" lIns="0" tIns="0" rIns="0" bIns="0" rtlCol="0" anchor="ctr"/>
          <a:lstStyle/>
          <a:p>
            <a:pPr algn="l" indent="0" marL="0">
              <a:buNone/>
            </a:pPr>
            <a:r>
              <a:rPr lang="en-US" sz="3200" b="1" dirty="0">
                <a:solidFill>
                  <a:srgbClr val="10161D"/>
                </a:solidFill>
                <a:latin typeface="Arial" pitchFamily="34" charset="0"/>
                <a:ea typeface="Arial" pitchFamily="34" charset="-122"/>
                <a:cs typeface="Arial" pitchFamily="34" charset="-120"/>
              </a:rPr>
              <a:t>The cost: a few milliseconds of waiting</a:t>
            </a:r>
            <a:endParaRPr lang="en-US" sz="3200" dirty="0"/>
          </a:p>
        </p:txBody>
      </p:sp>
      <p:sp>
        <p:nvSpPr>
          <p:cNvPr id="16005" name="S16 Text 3"/>
          <p:cNvSpPr txBox="1"/>
          <p:nvPr/>
        </p:nvSpPr>
        <p:spPr>
          <a:xfrm>
            <a:off x="8366760" y="1463040"/>
            <a:ext cx="3108960" cy="274320"/>
          </a:xfrm>
          <a:prstGeom prst="rect">
            <a:avLst/>
          </a:prstGeom>
          <a:noFill/>
          <a:ln/>
        </p:spPr>
        <p:txBody>
          <a:bodyPr wrap="square" lIns="0" tIns="0" rIns="0" bIns="0" rtlCol="0" anchor="t"/>
          <a:lstStyle/>
          <a:p>
            <a:pPr indent="0" marL="0">
              <a:buNone/>
            </a:pPr>
            <a:r>
              <a:rPr lang="en-US" sz="1200" b="1" spc="200" kern="0" dirty="0">
                <a:solidFill>
                  <a:srgbClr val="4E5A66"/>
                </a:solidFill>
              </a:rPr>
              <a:t>SMART RELAY MEAN</a:t>
            </a:r>
            <a:endParaRPr lang="en-US" sz="1200" dirty="0"/>
          </a:p>
        </p:txBody>
      </p:sp>
      <p:sp>
        <p:nvSpPr>
          <p:cNvPr id="16006" name="S16 Text 4"/>
          <p:cNvSpPr txBox="1"/>
          <p:nvPr/>
        </p:nvSpPr>
        <p:spPr>
          <a:xfrm>
            <a:off x="8366760" y="1737360"/>
            <a:ext cx="3108960" cy="640080"/>
          </a:xfrm>
          <a:prstGeom prst="rect">
            <a:avLst/>
          </a:prstGeom>
          <a:noFill/>
          <a:ln/>
        </p:spPr>
        <p:txBody>
          <a:bodyPr wrap="square" lIns="0" tIns="0" rIns="0" bIns="0" rtlCol="0" anchor="t"/>
          <a:lstStyle/>
          <a:p>
            <a:pPr indent="0" marL="0">
              <a:buNone/>
            </a:pPr>
            <a:r>
              <a:rPr lang="en-US" sz="3600" b="1" dirty="0">
                <a:solidFill>
                  <a:srgbClr val="9A5600"/>
                </a:solidFill>
                <a:latin typeface="Arial" pitchFamily="34" charset="0"/>
                <a:ea typeface="Arial" pitchFamily="34" charset="-122"/>
                <a:cs typeface="Arial" pitchFamily="34" charset="-120"/>
              </a:rPr>
              <a:t>5.5–10.8 ms</a:t>
            </a:r>
            <a:endParaRPr lang="en-US" sz="3600" dirty="0"/>
          </a:p>
        </p:txBody>
      </p:sp>
      <p:sp>
        <p:nvSpPr>
          <p:cNvPr id="16007" name="S16 Text 5"/>
          <p:cNvSpPr txBox="1"/>
          <p:nvPr/>
        </p:nvSpPr>
        <p:spPr>
          <a:xfrm>
            <a:off x="8366760" y="2377440"/>
            <a:ext cx="3108960" cy="457200"/>
          </a:xfrm>
          <a:prstGeom prst="rect">
            <a:avLst/>
          </a:prstGeom>
          <a:noFill/>
          <a:ln/>
        </p:spPr>
        <p:txBody>
          <a:bodyPr wrap="square" lIns="0" tIns="0" rIns="0" bIns="0" rtlCol="0" anchor="t"/>
          <a:lstStyle/>
          <a:p>
            <a:pPr indent="0" marL="0">
              <a:buNone/>
            </a:pPr>
            <a:r>
              <a:rPr lang="en-US" sz="1500" dirty="0">
                <a:solidFill>
                  <a:srgbClr val="33414E"/>
                </a:solidFill>
              </a:rPr>
              <a:t>flooding and gossip: about 0.5–2 ms</a:t>
            </a:r>
            <a:endParaRPr lang="en-US" sz="1500" dirty="0"/>
          </a:p>
        </p:txBody>
      </p:sp>
      <p:sp>
        <p:nvSpPr>
          <p:cNvPr id="16008" name="S16 Text 6"/>
          <p:cNvSpPr txBox="1"/>
          <p:nvPr/>
        </p:nvSpPr>
        <p:spPr>
          <a:xfrm>
            <a:off x="8366760" y="2926080"/>
            <a:ext cx="3108960" cy="274320"/>
          </a:xfrm>
          <a:prstGeom prst="rect">
            <a:avLst/>
          </a:prstGeom>
          <a:noFill/>
          <a:ln/>
        </p:spPr>
        <p:txBody>
          <a:bodyPr wrap="square" lIns="0" tIns="0" rIns="0" bIns="0" rtlCol="0" anchor="t"/>
          <a:lstStyle/>
          <a:p>
            <a:pPr indent="0" marL="0">
              <a:buNone/>
            </a:pPr>
            <a:r>
              <a:rPr lang="en-US" sz="1200" b="1" spc="200" kern="0" dirty="0">
                <a:solidFill>
                  <a:srgbClr val="4E5A66"/>
                </a:solidFill>
              </a:rPr>
              <a:t>SAFETY BUDGET</a:t>
            </a:r>
            <a:endParaRPr lang="en-US" sz="1200" dirty="0"/>
          </a:p>
        </p:txBody>
      </p:sp>
      <p:sp>
        <p:nvSpPr>
          <p:cNvPr id="16009" name="S16 Text 7"/>
          <p:cNvSpPr txBox="1"/>
          <p:nvPr/>
        </p:nvSpPr>
        <p:spPr>
          <a:xfrm>
            <a:off x="8366760" y="3200400"/>
            <a:ext cx="3108960" cy="640080"/>
          </a:xfrm>
          <a:prstGeom prst="rect">
            <a:avLst/>
          </a:prstGeom>
          <a:noFill/>
          <a:ln/>
        </p:spPr>
        <p:txBody>
          <a:bodyPr wrap="square" lIns="0" tIns="0" rIns="0" bIns="0" rtlCol="0" anchor="t"/>
          <a:lstStyle/>
          <a:p>
            <a:pPr indent="0" marL="0">
              <a:buNone/>
            </a:pPr>
            <a:r>
              <a:rPr lang="en-US" sz="3600" b="1" dirty="0">
                <a:solidFill>
                  <a:srgbClr val="13202B"/>
                </a:solidFill>
                <a:latin typeface="Arial" pitchFamily="34" charset="0"/>
                <a:ea typeface="Arial" pitchFamily="34" charset="-122"/>
                <a:cs typeface="Arial" pitchFamily="34" charset="-120"/>
              </a:rPr>
              <a:t>100 ms</a:t>
            </a:r>
            <a:endParaRPr lang="en-US" sz="3600" dirty="0"/>
          </a:p>
        </p:txBody>
      </p:sp>
      <p:sp>
        <p:nvSpPr>
          <p:cNvPr id="16010" name="S16 Text 8"/>
          <p:cNvSpPr txBox="1"/>
          <p:nvPr/>
        </p:nvSpPr>
        <p:spPr>
          <a:xfrm>
            <a:off x="8366760" y="3840480"/>
            <a:ext cx="3108960" cy="457200"/>
          </a:xfrm>
          <a:prstGeom prst="rect">
            <a:avLst/>
          </a:prstGeom>
          <a:noFill/>
          <a:ln/>
        </p:spPr>
        <p:txBody>
          <a:bodyPr wrap="square" lIns="0" tIns="0" rIns="0" bIns="0" rtlCol="0" anchor="t"/>
          <a:lstStyle/>
          <a:p>
            <a:pPr indent="0" marL="0">
              <a:buNone/>
            </a:pPr>
            <a:r>
              <a:rPr lang="en-US" sz="1500" dirty="0">
                <a:solidFill>
                  <a:srgbClr val="33414E"/>
                </a:solidFill>
              </a:rPr>
              <a:t>still about 10× headroom</a:t>
            </a:r>
            <a:endParaRPr lang="en-US" sz="1500" dirty="0"/>
          </a:p>
        </p:txBody>
      </p:sp>
      <p:sp>
        <p:nvSpPr>
          <p:cNvPr id="16011" name="S16 Text 9"/>
          <p:cNvSpPr txBox="1"/>
          <p:nvPr/>
        </p:nvSpPr>
        <p:spPr>
          <a:xfrm>
            <a:off x="8366760" y="4389120"/>
            <a:ext cx="3108960" cy="274320"/>
          </a:xfrm>
          <a:prstGeom prst="rect">
            <a:avLst/>
          </a:prstGeom>
          <a:noFill/>
          <a:ln/>
        </p:spPr>
        <p:txBody>
          <a:bodyPr wrap="square" lIns="0" tIns="0" rIns="0" bIns="0" rtlCol="0" anchor="t"/>
          <a:lstStyle/>
          <a:p>
            <a:pPr indent="0" marL="0">
              <a:buNone/>
            </a:pPr>
            <a:r>
              <a:rPr lang="en-US" sz="1200" b="1" spc="200" kern="0" dirty="0">
                <a:solidFill>
                  <a:srgbClr val="4E5A66"/>
                </a:solidFill>
              </a:rPr>
              <a:t>TREND</a:t>
            </a:r>
            <a:endParaRPr lang="en-US" sz="1200" dirty="0"/>
          </a:p>
        </p:txBody>
      </p:sp>
      <p:sp>
        <p:nvSpPr>
          <p:cNvPr id="16012" name="S16 Text 10"/>
          <p:cNvSpPr txBox="1"/>
          <p:nvPr/>
        </p:nvSpPr>
        <p:spPr>
          <a:xfrm>
            <a:off x="8366760" y="4663440"/>
            <a:ext cx="3108960" cy="640080"/>
          </a:xfrm>
          <a:prstGeom prst="rect">
            <a:avLst/>
          </a:prstGeom>
          <a:noFill/>
          <a:ln/>
        </p:spPr>
        <p:txBody>
          <a:bodyPr wrap="square" lIns="0" tIns="0" rIns="0" bIns="0" rtlCol="0" anchor="t"/>
          <a:lstStyle/>
          <a:p>
            <a:pPr indent="0" marL="0">
              <a:buNone/>
            </a:pPr>
            <a:r>
              <a:rPr lang="en-US" sz="3600" b="1" dirty="0">
                <a:solidFill>
                  <a:srgbClr val="0B7A6C"/>
                </a:solidFill>
                <a:latin typeface="Arial" pitchFamily="34" charset="0"/>
                <a:ea typeface="Arial" pitchFamily="34" charset="-122"/>
                <a:cs typeface="Arial" pitchFamily="34" charset="-120"/>
              </a:rPr>
              <a:t>Falls</a:t>
            </a:r>
            <a:endParaRPr lang="en-US" sz="3600" dirty="0"/>
          </a:p>
        </p:txBody>
      </p:sp>
      <p:sp>
        <p:nvSpPr>
          <p:cNvPr id="16013" name="S16 Text 11"/>
          <p:cNvSpPr txBox="1"/>
          <p:nvPr/>
        </p:nvSpPr>
        <p:spPr>
          <a:xfrm>
            <a:off x="8366760" y="5303520"/>
            <a:ext cx="3108960" cy="457200"/>
          </a:xfrm>
          <a:prstGeom prst="rect">
            <a:avLst/>
          </a:prstGeom>
          <a:noFill/>
          <a:ln/>
        </p:spPr>
        <p:txBody>
          <a:bodyPr wrap="square" lIns="0" tIns="0" rIns="0" bIns="0" rtlCol="0" anchor="t"/>
          <a:lstStyle/>
          <a:p>
            <a:pPr indent="0" marL="0">
              <a:buNone/>
            </a:pPr>
            <a:r>
              <a:rPr lang="en-US" sz="1500" dirty="0">
                <a:solidFill>
                  <a:srgbClr val="33414E"/>
                </a:solidFill>
              </a:rPr>
              <a:t>as traffic grows: more cars near the range edge win slot 0</a:t>
            </a:r>
            <a:endParaRPr lang="en-US" sz="1500" dirty="0"/>
          </a:p>
        </p:txBody>
      </p:sp>
      <p:sp>
        <p:nvSpPr>
          <p:cNvPr id="16014" name="S16 Text 12"/>
          <p:cNvSpPr txBox="1"/>
          <p:nvPr/>
        </p:nvSpPr>
        <p:spPr>
          <a:xfrm>
            <a:off x="685800" y="5943600"/>
            <a:ext cx="10820095" cy="320040"/>
          </a:xfrm>
          <a:prstGeom prst="rect">
            <a:avLst/>
          </a:prstGeom>
          <a:noFill/>
          <a:ln/>
        </p:spPr>
        <p:txBody>
          <a:bodyPr wrap="square" lIns="0" tIns="0" rIns="0" bIns="0" rtlCol="0" anchor="t"/>
          <a:lstStyle/>
          <a:p>
            <a:pPr indent="0" marL="0">
              <a:buNone/>
            </a:pPr>
            <a:r>
              <a:rPr lang="en-US" sz="1200" dirty="0">
                <a:solidFill>
                  <a:srgbClr val="4E5A66"/>
                </a:solidFill>
              </a:rPr>
              <a:t>95th-percentile delay 15–30 ms  ·  jitter 2.3–5.2 ms</a:t>
            </a:r>
            <a:endParaRPr lang="en-US" sz="12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blipFill dpi="0" rotWithShape="1">
          <a:blip r:embed="rId1701">
            <a:lum/>
          </a:blip>
          <a:srcRect/>
          <a:stretch>
            <a:fillRect/>
          </a:stretch>
        </a:blipFill>
        <a:effectLst/>
      </p:bgPr>
    </p:bg>
    <p:spTree>
      <p:nvGrpSpPr>
        <p:cNvPr id="17001" name="S17 group"/>
        <p:cNvGrpSpPr/>
        <p:nvPr/>
      </p:nvGrpSpPr>
      <p:grpSpPr>
        <a:xfrm>
          <a:off x="0" y="0"/>
          <a:ext cx="0" cy="0"/>
          <a:chOff x="0" y="0"/>
          <a:chExt cx="0" cy="0"/>
        </a:xfrm>
      </p:grpSpPr>
      <p:sp>
        <p:nvSpPr>
          <p:cNvPr id="17002" name="S17 Text 0"/>
          <p:cNvSpPr txBox="1"/>
          <p:nvPr/>
        </p:nvSpPr>
        <p:spPr>
          <a:xfrm>
            <a:off x="685800" y="384048"/>
            <a:ext cx="10820095" cy="777240"/>
          </a:xfrm>
          <a:prstGeom prst="rect">
            <a:avLst/>
          </a:prstGeom>
          <a:noFill/>
          <a:ln/>
        </p:spPr>
        <p:txBody>
          <a:bodyPr wrap="square" lIns="0" tIns="0" rIns="0" bIns="0" rtlCol="0" anchor="ctr"/>
          <a:lstStyle/>
          <a:p>
            <a:pPr algn="l" indent="0" marL="0">
              <a:buNone/>
            </a:pPr>
            <a:r>
              <a:rPr lang="en-US" sz="3200" b="1" dirty="0">
                <a:solidFill>
                  <a:srgbClr val="10161D"/>
                </a:solidFill>
                <a:latin typeface="Arial" pitchFamily="34" charset="0"/>
                <a:ea typeface="Arial" pitchFamily="34" charset="-122"/>
                <a:cs typeface="Arial" pitchFamily="34" charset="-120"/>
              </a:rPr>
              <a:t>More drivers warned, on a quieter channel</a:t>
            </a:r>
            <a:endParaRPr lang="en-US" sz="3200" dirty="0"/>
          </a:p>
        </p:txBody>
      </p:sp>
      <p:sp>
        <p:nvSpPr>
          <p:cNvPr id="17003" name="S17 Text 1"/>
          <p:cNvSpPr txBox="1"/>
          <p:nvPr/>
        </p:nvSpPr>
        <p:spPr>
          <a:xfrm>
            <a:off x="685800" y="1280160"/>
            <a:ext cx="10820095" cy="320040"/>
          </a:xfrm>
          <a:prstGeom prst="rect">
            <a:avLst/>
          </a:prstGeom>
          <a:noFill/>
          <a:ln/>
        </p:spPr>
        <p:txBody>
          <a:bodyPr wrap="square" lIns="0" tIns="0" rIns="0" bIns="0" rtlCol="0" anchor="t"/>
          <a:lstStyle/>
          <a:p>
            <a:pPr indent="0" marL="0">
              <a:buNone/>
            </a:pPr>
            <a:r>
              <a:rPr lang="en-US" sz="1300" b="1" spc="300" kern="0" dirty="0">
                <a:solidFill>
                  <a:srgbClr val="5A3A00"/>
                </a:solidFill>
              </a:rPr>
              <a:t>SMART RELAY VS BLIND FLOODING  ·  80 VEHICLES  ·  MEAN OF 10 SEEDS</a:t>
            </a:r>
            <a:endParaRPr lang="en-US" sz="1300" dirty="0"/>
          </a:p>
        </p:txBody>
      </p:sp>
      <p:sp>
        <p:nvSpPr>
          <p:cNvPr id="17004" name="S17 Text 2"/>
          <p:cNvSpPr txBox="1"/>
          <p:nvPr/>
        </p:nvSpPr>
        <p:spPr>
          <a:xfrm>
            <a:off x="960120" y="2423160"/>
            <a:ext cx="2011680" cy="914400"/>
          </a:xfrm>
          <a:prstGeom prst="rect">
            <a:avLst/>
          </a:prstGeom>
          <a:noFill/>
          <a:ln/>
        </p:spPr>
        <p:txBody>
          <a:bodyPr wrap="square" lIns="0" tIns="0" rIns="0" bIns="0" rtlCol="0" anchor="t"/>
          <a:lstStyle/>
          <a:p>
            <a:pPr indent="0" marL="0">
              <a:buNone/>
            </a:pPr>
            <a:r>
              <a:rPr lang="en-US" sz="4000" b="1" dirty="0">
                <a:solidFill>
                  <a:srgbClr val="10161D"/>
                </a:solidFill>
                <a:latin typeface="Arial" pitchFamily="34" charset="0"/>
                <a:ea typeface="Arial" pitchFamily="34" charset="-122"/>
                <a:cs typeface="Arial" pitchFamily="34" charset="-120"/>
              </a:rPr>
              <a:t>98.8 %</a:t>
            </a:r>
            <a:endParaRPr lang="en-US" sz="4000" dirty="0"/>
          </a:p>
        </p:txBody>
      </p:sp>
      <p:sp>
        <p:nvSpPr>
          <p:cNvPr id="17005" name="S17 Text 3"/>
          <p:cNvSpPr txBox="1"/>
          <p:nvPr/>
        </p:nvSpPr>
        <p:spPr>
          <a:xfrm>
            <a:off x="960120" y="3520440"/>
            <a:ext cx="1965960" cy="1645920"/>
          </a:xfrm>
          <a:prstGeom prst="rect">
            <a:avLst/>
          </a:prstGeom>
          <a:noFill/>
          <a:ln/>
        </p:spPr>
        <p:txBody>
          <a:bodyPr wrap="square" lIns="0" tIns="0" rIns="0" bIns="0" rtlCol="0" anchor="t"/>
          <a:lstStyle/>
          <a:p>
            <a:pPr indent="0" marL="0">
              <a:buNone/>
            </a:pPr>
            <a:r>
              <a:rPr lang="en-US" sz="1700" dirty="0">
                <a:solidFill>
                  <a:srgbClr val="3D2A06"/>
                </a:solidFill>
              </a:rPr>
              <a:t>alerts delivered, up from 84.6 %</a:t>
            </a:r>
            <a:endParaRPr lang="en-US" sz="1700" dirty="0"/>
          </a:p>
        </p:txBody>
      </p:sp>
      <p:sp>
        <p:nvSpPr>
          <p:cNvPr id="17006" name="S17 Text 4"/>
          <p:cNvSpPr txBox="1"/>
          <p:nvPr/>
        </p:nvSpPr>
        <p:spPr>
          <a:xfrm>
            <a:off x="3730752" y="2423160"/>
            <a:ext cx="2011680" cy="914400"/>
          </a:xfrm>
          <a:prstGeom prst="rect">
            <a:avLst/>
          </a:prstGeom>
          <a:noFill/>
          <a:ln/>
        </p:spPr>
        <p:txBody>
          <a:bodyPr wrap="square" lIns="0" tIns="0" rIns="0" bIns="0" rtlCol="0" anchor="t"/>
          <a:lstStyle/>
          <a:p>
            <a:pPr indent="0" marL="0">
              <a:buNone/>
            </a:pPr>
            <a:r>
              <a:rPr lang="en-US" sz="4000" b="1" dirty="0">
                <a:solidFill>
                  <a:srgbClr val="10161D"/>
                </a:solidFill>
                <a:latin typeface="Arial" pitchFamily="34" charset="0"/>
                <a:ea typeface="Arial" pitchFamily="34" charset="-122"/>
                <a:cs typeface="Arial" pitchFamily="34" charset="-120"/>
              </a:rPr>
              <a:t>−53 %</a:t>
            </a:r>
            <a:endParaRPr lang="en-US" sz="4000" dirty="0"/>
          </a:p>
        </p:txBody>
      </p:sp>
      <p:sp>
        <p:nvSpPr>
          <p:cNvPr id="17007" name="S17 Text 5"/>
          <p:cNvSpPr txBox="1"/>
          <p:nvPr/>
        </p:nvSpPr>
        <p:spPr>
          <a:xfrm>
            <a:off x="3730752" y="3520440"/>
            <a:ext cx="1965960" cy="1645920"/>
          </a:xfrm>
          <a:prstGeom prst="rect">
            <a:avLst/>
          </a:prstGeom>
          <a:noFill/>
          <a:ln/>
        </p:spPr>
        <p:txBody>
          <a:bodyPr wrap="square" lIns="0" tIns="0" rIns="0" bIns="0" rtlCol="0" anchor="t"/>
          <a:lstStyle/>
          <a:p>
            <a:pPr indent="0" marL="0">
              <a:buNone/>
            </a:pPr>
            <a:r>
              <a:rPr lang="en-US" sz="1700" dirty="0">
                <a:solidFill>
                  <a:srgbClr val="3D2A06"/>
                </a:solidFill>
              </a:rPr>
              <a:t>transmissions: 29 per alert instead of 63</a:t>
            </a:r>
            <a:endParaRPr lang="en-US" sz="1700" dirty="0"/>
          </a:p>
        </p:txBody>
      </p:sp>
      <p:sp>
        <p:nvSpPr>
          <p:cNvPr id="17008" name="S17 Text 6"/>
          <p:cNvSpPr txBox="1"/>
          <p:nvPr/>
        </p:nvSpPr>
        <p:spPr>
          <a:xfrm>
            <a:off x="6501384" y="2423160"/>
            <a:ext cx="2011680" cy="914400"/>
          </a:xfrm>
          <a:prstGeom prst="rect">
            <a:avLst/>
          </a:prstGeom>
          <a:noFill/>
          <a:ln/>
        </p:spPr>
        <p:txBody>
          <a:bodyPr wrap="square" lIns="0" tIns="0" rIns="0" bIns="0" rtlCol="0" anchor="t"/>
          <a:lstStyle/>
          <a:p>
            <a:pPr indent="0" marL="0">
              <a:buNone/>
            </a:pPr>
            <a:r>
              <a:rPr lang="en-US" sz="4000" b="1" dirty="0">
                <a:solidFill>
                  <a:srgbClr val="10161D"/>
                </a:solidFill>
                <a:latin typeface="Arial" pitchFamily="34" charset="0"/>
                <a:ea typeface="Arial" pitchFamily="34" charset="-122"/>
                <a:cs typeface="Arial" pitchFamily="34" charset="-120"/>
              </a:rPr>
              <a:t>−95 %</a:t>
            </a:r>
            <a:endParaRPr lang="en-US" sz="4000" dirty="0"/>
          </a:p>
        </p:txBody>
      </p:sp>
      <p:sp>
        <p:nvSpPr>
          <p:cNvPr id="17009" name="S17 Text 7"/>
          <p:cNvSpPr txBox="1"/>
          <p:nvPr/>
        </p:nvSpPr>
        <p:spPr>
          <a:xfrm>
            <a:off x="6501384" y="3520440"/>
            <a:ext cx="1965960" cy="1645920"/>
          </a:xfrm>
          <a:prstGeom prst="rect">
            <a:avLst/>
          </a:prstGeom>
          <a:noFill/>
          <a:ln/>
        </p:spPr>
        <p:txBody>
          <a:bodyPr wrap="square" lIns="0" tIns="0" rIns="0" bIns="0" rtlCol="0" anchor="t"/>
          <a:lstStyle/>
          <a:p>
            <a:pPr indent="0" marL="0">
              <a:buNone/>
            </a:pPr>
            <a:r>
              <a:rPr lang="en-US" sz="1700" dirty="0">
                <a:solidFill>
                  <a:srgbClr val="3D2A06"/>
                </a:solidFill>
              </a:rPr>
              <a:t>frames lost: 97 per alert instead of 1,841</a:t>
            </a:r>
            <a:endParaRPr lang="en-US" sz="1700" dirty="0"/>
          </a:p>
        </p:txBody>
      </p:sp>
      <p:sp>
        <p:nvSpPr>
          <p:cNvPr id="17010" name="S17 Text 8"/>
          <p:cNvSpPr txBox="1"/>
          <p:nvPr/>
        </p:nvSpPr>
        <p:spPr>
          <a:xfrm>
            <a:off x="9272016" y="2423160"/>
            <a:ext cx="2011680" cy="914400"/>
          </a:xfrm>
          <a:prstGeom prst="rect">
            <a:avLst/>
          </a:prstGeom>
          <a:noFill/>
          <a:ln/>
        </p:spPr>
        <p:txBody>
          <a:bodyPr wrap="square" lIns="0" tIns="0" rIns="0" bIns="0" rtlCol="0" anchor="t"/>
          <a:lstStyle/>
          <a:p>
            <a:pPr indent="0" marL="0">
              <a:buNone/>
            </a:pPr>
            <a:r>
              <a:rPr lang="en-US" sz="4000" b="1" dirty="0">
                <a:solidFill>
                  <a:srgbClr val="10161D"/>
                </a:solidFill>
                <a:latin typeface="Arial" pitchFamily="34" charset="0"/>
                <a:ea typeface="Arial" pitchFamily="34" charset="-122"/>
                <a:cs typeface="Arial" pitchFamily="34" charset="-120"/>
              </a:rPr>
              <a:t>8.4 ms</a:t>
            </a:r>
            <a:endParaRPr lang="en-US" sz="4000" dirty="0"/>
          </a:p>
        </p:txBody>
      </p:sp>
      <p:sp>
        <p:nvSpPr>
          <p:cNvPr id="17011" name="S17 Text 9"/>
          <p:cNvSpPr txBox="1"/>
          <p:nvPr/>
        </p:nvSpPr>
        <p:spPr>
          <a:xfrm>
            <a:off x="9272016" y="3520440"/>
            <a:ext cx="1965960" cy="1645920"/>
          </a:xfrm>
          <a:prstGeom prst="rect">
            <a:avLst/>
          </a:prstGeom>
          <a:noFill/>
          <a:ln/>
        </p:spPr>
        <p:txBody>
          <a:bodyPr wrap="square" lIns="0" tIns="0" rIns="0" bIns="0" rtlCol="0" anchor="t"/>
          <a:lstStyle/>
          <a:p>
            <a:pPr indent="0" marL="0">
              <a:buNone/>
            </a:pPr>
            <a:r>
              <a:rPr lang="en-US" sz="1700" dirty="0">
                <a:solidFill>
                  <a:srgbClr val="3D2A06"/>
                </a:solidFill>
              </a:rPr>
              <a:t>mean delay (flooding 1.8 ms), far under 100 ms</a:t>
            </a:r>
            <a:endParaRPr lang="en-US" sz="170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blipFill dpi="0" rotWithShape="1">
          <a:blip r:embed="rId1801">
            <a:lum/>
          </a:blip>
          <a:srcRect/>
          <a:stretch>
            <a:fillRect/>
          </a:stretch>
        </a:blipFill>
        <a:effectLst/>
      </p:bgPr>
    </p:bg>
    <p:spTree>
      <p:nvGrpSpPr>
        <p:cNvPr id="18001" name="S18 group"/>
        <p:cNvGrpSpPr/>
        <p:nvPr/>
      </p:nvGrpSpPr>
      <p:grpSpPr>
        <a:xfrm>
          <a:off x="0" y="0"/>
          <a:ext cx="0" cy="0"/>
          <a:chOff x="0" y="0"/>
          <a:chExt cx="0" cy="0"/>
        </a:xfrm>
      </p:grpSpPr>
      <p:sp>
        <p:nvSpPr>
          <p:cNvPr id="18002" name="S18 Text 0"/>
          <p:cNvSpPr txBox="1"/>
          <p:nvPr/>
        </p:nvSpPr>
        <p:spPr>
          <a:xfrm>
            <a:off x="685800" y="6382512"/>
            <a:ext cx="7315200" cy="274320"/>
          </a:xfrm>
          <a:prstGeom prst="rect">
            <a:avLst/>
          </a:prstGeom>
          <a:noFill/>
          <a:ln/>
        </p:spPr>
        <p:txBody>
          <a:bodyPr wrap="square" lIns="0" tIns="0" rIns="0" bIns="0" rtlCol="0" anchor="ctr"/>
          <a:lstStyle/>
          <a:p>
            <a:pPr indent="0" marL="0">
              <a:buNone/>
            </a:pPr>
            <a:r>
              <a:rPr lang="en-US" sz="1100" dirty="0">
                <a:solidFill>
                  <a:srgbClr val="B7C3CF"/>
                </a:solidFill>
              </a:rPr>
              <a:t>Smart Emergency Alert Broadcasting  ·  BMSCE  ·  2026–27</a:t>
            </a:r>
            <a:endParaRPr lang="en-US" sz="1100" dirty="0"/>
          </a:p>
        </p:txBody>
      </p:sp>
      <p:sp>
        <p:nvSpPr>
          <p:cNvPr id="18003" name="S18 Text 1"/>
          <p:cNvSpPr txBox="1"/>
          <p:nvPr/>
        </p:nvSpPr>
        <p:spPr>
          <a:xfrm>
            <a:off x="10591495" y="6382512"/>
            <a:ext cx="914400" cy="274320"/>
          </a:xfrm>
          <a:prstGeom prst="rect">
            <a:avLst/>
          </a:prstGeom>
          <a:noFill/>
          <a:ln/>
        </p:spPr>
        <p:txBody>
          <a:bodyPr wrap="square" lIns="0" tIns="0" rIns="0" bIns="0" rtlCol="0" anchor="ctr"/>
          <a:lstStyle/>
          <a:p>
            <a:pPr algn="r" indent="0" marL="0">
              <a:buNone/>
            </a:pPr>
            <a:r>
              <a:rPr lang="en-US" sz="1100" dirty="0">
                <a:solidFill>
                  <a:srgbClr val="B7C3CF"/>
                </a:solidFill>
              </a:rPr>
              <a:t>18</a:t>
            </a:r>
            <a:endParaRPr lang="en-US" sz="1100" dirty="0"/>
          </a:p>
        </p:txBody>
      </p:sp>
      <p:sp>
        <p:nvSpPr>
          <p:cNvPr id="18004" name="S18 Text 2"/>
          <p:cNvSpPr txBox="1"/>
          <p:nvPr/>
        </p:nvSpPr>
        <p:spPr>
          <a:xfrm>
            <a:off x="685800" y="384048"/>
            <a:ext cx="10820095" cy="777240"/>
          </a:xfrm>
          <a:prstGeom prst="rect">
            <a:avLst/>
          </a:prstGeom>
          <a:noFill/>
          <a:ln/>
        </p:spPr>
        <p:txBody>
          <a:bodyPr wrap="square" lIns="0" tIns="0" rIns="0" bIns="0" rtlCol="0" anchor="ctr"/>
          <a:lstStyle/>
          <a:p>
            <a:pPr algn="l" indent="0" marL="0">
              <a:buNone/>
            </a:pPr>
            <a:r>
              <a:rPr lang="en-US" sz="3200" b="1" dirty="0">
                <a:solidFill>
                  <a:srgbClr val="F2F4F6"/>
                </a:solidFill>
                <a:latin typeface="Arial" pitchFamily="34" charset="0"/>
                <a:ea typeface="Arial" pitchFamily="34" charset="-122"/>
                <a:cs typeface="Arial" pitchFamily="34" charset="-120"/>
              </a:rPr>
              <a:t>Conclusion</a:t>
            </a:r>
            <a:endParaRPr lang="en-US" sz="3200" dirty="0"/>
          </a:p>
        </p:txBody>
      </p:sp>
      <p:sp>
        <p:nvSpPr>
          <p:cNvPr id="18005" name="S18 Text 3"/>
          <p:cNvSpPr txBox="1"/>
          <p:nvPr/>
        </p:nvSpPr>
        <p:spPr>
          <a:xfrm>
            <a:off x="1508760" y="1371600"/>
            <a:ext cx="2560320" cy="640080"/>
          </a:xfrm>
          <a:prstGeom prst="rect">
            <a:avLst/>
          </a:prstGeom>
          <a:noFill/>
          <a:ln/>
        </p:spPr>
        <p:txBody>
          <a:bodyPr wrap="square" lIns="0" tIns="0" rIns="0" bIns="0" rtlCol="0" anchor="ctr"/>
          <a:lstStyle/>
          <a:p>
            <a:pPr indent="0" marL="0">
              <a:buNone/>
            </a:pPr>
            <a:r>
              <a:rPr lang="en-US" sz="2200" b="1" dirty="0">
                <a:solidFill>
                  <a:srgbClr val="F2F4F6"/>
                </a:solidFill>
              </a:rPr>
              <a:t>What we built</a:t>
            </a:r>
            <a:endParaRPr lang="en-US" sz="2200" dirty="0"/>
          </a:p>
        </p:txBody>
      </p:sp>
      <p:sp>
        <p:nvSpPr>
          <p:cNvPr id="18006" name="S18 Text 4"/>
          <p:cNvSpPr txBox="1"/>
          <p:nvPr/>
        </p:nvSpPr>
        <p:spPr>
          <a:xfrm>
            <a:off x="685800" y="2240280"/>
            <a:ext cx="3291840" cy="2377440"/>
          </a:xfrm>
          <a:prstGeom prst="rect">
            <a:avLst/>
          </a:prstGeom>
          <a:noFill/>
          <a:ln/>
        </p:spPr>
        <p:txBody>
          <a:bodyPr wrap="square" lIns="0" tIns="0" rIns="0" bIns="0" rtlCol="0" anchor="t"/>
          <a:lstStyle/>
          <a:p>
            <a:pPr marL="342900" indent="-342900">
              <a:spcAft>
                <a:spcPts val="800"/>
              </a:spcAft>
              <a:buSzPct val="100000"/>
              <a:buChar char="•"/>
            </a:pPr>
            <a:r>
              <a:rPr lang="en-US" sz="1600" dirty="0">
                <a:solidFill>
                  <a:srgbClr val="DFE6EC"/>
                </a:solidFill>
              </a:rPr>
              <a:t>A UDP broadcast alert app in ns-3.45</a:t>
            </a:r>
            <a:endParaRPr lang="en-US" sz="1600" dirty="0"/>
          </a:p>
          <a:p>
            <a:pPr marL="342900" indent="-342900">
              <a:spcAft>
                <a:spcPts val="800"/>
              </a:spcAft>
              <a:buSzPct val="100000"/>
              <a:buChar char="•"/>
            </a:pPr>
            <a:r>
              <a:rPr lang="en-US" sz="1600" dirty="0">
                <a:solidFill>
                  <a:srgbClr val="DFE6EC"/>
                </a:solidFill>
              </a:rPr>
              <a:t>A 40-byte application header</a:t>
            </a:r>
            <a:endParaRPr lang="en-US" sz="1600" dirty="0"/>
          </a:p>
          <a:p>
            <a:pPr marL="342900" indent="-342900">
              <a:spcAft>
                <a:spcPts val="800"/>
              </a:spcAft>
              <a:buSzPct val="100000"/>
              <a:buChar char="•"/>
            </a:pPr>
            <a:r>
              <a:rPr lang="en-US" sz="1600" dirty="0">
                <a:solidFill>
                  <a:srgbClr val="DFE6EC"/>
                </a:solidFill>
              </a:rPr>
              <a:t>Three relay schemes, one codebase</a:t>
            </a:r>
            <a:endParaRPr lang="en-US" sz="1600" dirty="0"/>
          </a:p>
          <a:p>
            <a:pPr marL="342900" indent="-342900">
              <a:spcAft>
                <a:spcPts val="800"/>
              </a:spcAft>
              <a:buSzPct val="100000"/>
              <a:buChar char="•"/>
            </a:pPr>
            <a:r>
              <a:rPr lang="en-US" sz="1600" dirty="0">
                <a:solidFill>
                  <a:srgbClr val="DFE6EC"/>
                </a:solidFill>
              </a:rPr>
              <a:t>180-run study and an animated replay</a:t>
            </a:r>
            <a:endParaRPr lang="en-US" sz="1600" dirty="0"/>
          </a:p>
        </p:txBody>
      </p:sp>
      <p:sp>
        <p:nvSpPr>
          <p:cNvPr id="18007" name="S18 Text 5"/>
          <p:cNvSpPr txBox="1"/>
          <p:nvPr/>
        </p:nvSpPr>
        <p:spPr>
          <a:xfrm>
            <a:off x="5221224" y="1371600"/>
            <a:ext cx="2560320" cy="640080"/>
          </a:xfrm>
          <a:prstGeom prst="rect">
            <a:avLst/>
          </a:prstGeom>
          <a:noFill/>
          <a:ln/>
        </p:spPr>
        <p:txBody>
          <a:bodyPr wrap="square" lIns="0" tIns="0" rIns="0" bIns="0" rtlCol="0" anchor="ctr"/>
          <a:lstStyle/>
          <a:p>
            <a:pPr indent="0" marL="0">
              <a:buNone/>
            </a:pPr>
            <a:r>
              <a:rPr lang="en-US" sz="2200" b="1" dirty="0">
                <a:solidFill>
                  <a:srgbClr val="F2F4F6"/>
                </a:solidFill>
              </a:rPr>
              <a:t>What we found</a:t>
            </a:r>
            <a:endParaRPr lang="en-US" sz="2200" dirty="0"/>
          </a:p>
        </p:txBody>
      </p:sp>
      <p:sp>
        <p:nvSpPr>
          <p:cNvPr id="18008" name="S18 Text 6"/>
          <p:cNvSpPr txBox="1"/>
          <p:nvPr/>
        </p:nvSpPr>
        <p:spPr>
          <a:xfrm>
            <a:off x="4398264" y="2240280"/>
            <a:ext cx="3291840" cy="2377440"/>
          </a:xfrm>
          <a:prstGeom prst="rect">
            <a:avLst/>
          </a:prstGeom>
          <a:noFill/>
          <a:ln/>
        </p:spPr>
        <p:txBody>
          <a:bodyPr wrap="square" lIns="0" tIns="0" rIns="0" bIns="0" rtlCol="0" anchor="t"/>
          <a:lstStyle/>
          <a:p>
            <a:pPr marL="342900" indent="-342900">
              <a:spcAft>
                <a:spcPts val="800"/>
              </a:spcAft>
              <a:buSzPct val="100000"/>
              <a:buChar char="•"/>
            </a:pPr>
            <a:r>
              <a:rPr lang="en-US" sz="1600" dirty="0">
                <a:solidFill>
                  <a:srgbClr val="DFE6EC"/>
                </a:solidFill>
              </a:rPr>
              <a:t>96–99.3 % delivery from 60 cars up</a:t>
            </a:r>
            <a:endParaRPr lang="en-US" sz="1600" dirty="0"/>
          </a:p>
          <a:p>
            <a:pPr marL="342900" indent="-342900">
              <a:spcAft>
                <a:spcPts val="800"/>
              </a:spcAft>
              <a:buSzPct val="100000"/>
              <a:buChar char="•"/>
            </a:pPr>
            <a:r>
              <a:rPr lang="en-US" sz="1600" dirty="0">
                <a:solidFill>
                  <a:srgbClr val="DFE6EC"/>
                </a:solidFill>
              </a:rPr>
              <a:t>Up to 67 % fewer packets</a:t>
            </a:r>
            <a:endParaRPr lang="en-US" sz="1600" dirty="0"/>
          </a:p>
          <a:p>
            <a:pPr marL="342900" indent="-342900">
              <a:spcAft>
                <a:spcPts val="800"/>
              </a:spcAft>
              <a:buSzPct val="100000"/>
              <a:buChar char="•"/>
            </a:pPr>
            <a:r>
              <a:rPr lang="en-US" sz="1600" dirty="0">
                <a:solidFill>
                  <a:srgbClr val="DFE6EC"/>
                </a:solidFill>
              </a:rPr>
              <a:t>About 95 % fewer collisions</a:t>
            </a:r>
            <a:endParaRPr lang="en-US" sz="1600" dirty="0"/>
          </a:p>
          <a:p>
            <a:pPr marL="342900" indent="-342900">
              <a:spcAft>
                <a:spcPts val="800"/>
              </a:spcAft>
              <a:buSzPct val="100000"/>
              <a:buChar char="•"/>
            </a:pPr>
            <a:r>
              <a:rPr lang="en-US" sz="1600" dirty="0">
                <a:solidFill>
                  <a:srgbClr val="DFE6EC"/>
                </a:solidFill>
              </a:rPr>
              <a:t>5.5–10.8 ms mean delay</a:t>
            </a:r>
            <a:endParaRPr lang="en-US" sz="1600" dirty="0"/>
          </a:p>
        </p:txBody>
      </p:sp>
      <p:sp>
        <p:nvSpPr>
          <p:cNvPr id="18009" name="S18 Text 7"/>
          <p:cNvSpPr txBox="1"/>
          <p:nvPr/>
        </p:nvSpPr>
        <p:spPr>
          <a:xfrm>
            <a:off x="8933688" y="1371600"/>
            <a:ext cx="2560320" cy="640080"/>
          </a:xfrm>
          <a:prstGeom prst="rect">
            <a:avLst/>
          </a:prstGeom>
          <a:noFill/>
          <a:ln/>
        </p:spPr>
        <p:txBody>
          <a:bodyPr wrap="square" lIns="0" tIns="0" rIns="0" bIns="0" rtlCol="0" anchor="ctr"/>
          <a:lstStyle/>
          <a:p>
            <a:pPr indent="0" marL="0">
              <a:buNone/>
            </a:pPr>
            <a:r>
              <a:rPr lang="en-US" sz="2200" b="1" dirty="0">
                <a:solidFill>
                  <a:srgbClr val="F2F4F6"/>
                </a:solidFill>
              </a:rPr>
              <a:t>What comes next</a:t>
            </a:r>
            <a:endParaRPr lang="en-US" sz="2200" dirty="0"/>
          </a:p>
        </p:txBody>
      </p:sp>
      <p:sp>
        <p:nvSpPr>
          <p:cNvPr id="18010" name="S18 Text 8"/>
          <p:cNvSpPr txBox="1"/>
          <p:nvPr/>
        </p:nvSpPr>
        <p:spPr>
          <a:xfrm>
            <a:off x="8110728" y="2240280"/>
            <a:ext cx="3291840" cy="2377440"/>
          </a:xfrm>
          <a:prstGeom prst="rect">
            <a:avLst/>
          </a:prstGeom>
          <a:noFill/>
          <a:ln/>
        </p:spPr>
        <p:txBody>
          <a:bodyPr wrap="square" lIns="0" tIns="0" rIns="0" bIns="0" rtlCol="0" anchor="t"/>
          <a:lstStyle/>
          <a:p>
            <a:pPr marL="342900" indent="-342900">
              <a:spcAft>
                <a:spcPts val="800"/>
              </a:spcAft>
              <a:buSzPct val="100000"/>
              <a:buChar char="•"/>
            </a:pPr>
            <a:r>
              <a:rPr lang="en-US" sz="1600" dirty="0">
                <a:solidFill>
                  <a:srgbClr val="DFE6EC"/>
                </a:solidFill>
              </a:rPr>
              <a:t>Density-adaptive slot length</a:t>
            </a:r>
            <a:endParaRPr lang="en-US" sz="1600" dirty="0"/>
          </a:p>
          <a:p>
            <a:pPr marL="342900" indent="-342900">
              <a:spcAft>
                <a:spcPts val="800"/>
              </a:spcAft>
              <a:buSzPct val="100000"/>
              <a:buChar char="•"/>
            </a:pPr>
            <a:r>
              <a:rPr lang="en-US" sz="1600" dirty="0">
                <a:solidFill>
                  <a:srgbClr val="DFE6EC"/>
                </a:solidFill>
              </a:rPr>
              <a:t>Store-carry-forward for sparse roads</a:t>
            </a:r>
            <a:endParaRPr lang="en-US" sz="1600" dirty="0"/>
          </a:p>
          <a:p>
            <a:pPr marL="342900" indent="-342900">
              <a:spcAft>
                <a:spcPts val="800"/>
              </a:spcAft>
              <a:buSzPct val="100000"/>
              <a:buChar char="•"/>
            </a:pPr>
            <a:r>
              <a:rPr lang="en-US" sz="1600" dirty="0">
                <a:solidFill>
                  <a:srgbClr val="DFE6EC"/>
                </a:solidFill>
              </a:rPr>
              <a:t>SUMO city maps and traffic</a:t>
            </a:r>
            <a:endParaRPr lang="en-US" sz="1600" dirty="0"/>
          </a:p>
          <a:p>
            <a:pPr marL="342900" indent="-342900">
              <a:spcAft>
                <a:spcPts val="800"/>
              </a:spcAft>
              <a:buSzPct val="100000"/>
              <a:buChar char="•"/>
            </a:pPr>
            <a:r>
              <a:rPr lang="en-US" sz="1600" dirty="0">
                <a:solidFill>
                  <a:srgbClr val="DFE6EC"/>
                </a:solidFill>
              </a:rPr>
              <a:t>Signed alerts against forgery</a:t>
            </a:r>
            <a:endParaRPr lang="en-US" sz="1600" dirty="0"/>
          </a:p>
        </p:txBody>
      </p:sp>
      <p:sp>
        <p:nvSpPr>
          <p:cNvPr id="18011" name="S18 Text 9"/>
          <p:cNvSpPr txBox="1"/>
          <p:nvPr/>
        </p:nvSpPr>
        <p:spPr>
          <a:xfrm>
            <a:off x="685800" y="4846320"/>
            <a:ext cx="10241280" cy="731520"/>
          </a:xfrm>
          <a:prstGeom prst="rect">
            <a:avLst/>
          </a:prstGeom>
          <a:noFill/>
          <a:ln/>
        </p:spPr>
        <p:txBody>
          <a:bodyPr wrap="square" lIns="0" tIns="0" rIns="0" bIns="0" rtlCol="0" anchor="t"/>
          <a:lstStyle/>
          <a:p>
            <a:pPr indent="0" marL="0">
              <a:buNone/>
            </a:pPr>
            <a:r>
              <a:rPr lang="en-US" sz="2000" b="1" dirty="0">
                <a:solidFill>
                  <a:srgbClr val="FFB547"/>
                </a:solidFill>
              </a:rPr>
              <a:t>A relay rule that needs only the sender’s position removes most of the broadcast storm on a standard 802.11p stack.</a:t>
            </a:r>
            <a:endParaRPr lang="en-US" sz="2000" dirty="0"/>
          </a:p>
        </p:txBody>
      </p:sp>
      <p:sp>
        <p:nvSpPr>
          <p:cNvPr id="18012" name="S18 Text 10"/>
          <p:cNvSpPr txBox="1"/>
          <p:nvPr/>
        </p:nvSpPr>
        <p:spPr>
          <a:xfrm>
            <a:off x="685800" y="5715000"/>
            <a:ext cx="10820095" cy="365760"/>
          </a:xfrm>
          <a:prstGeom prst="rect">
            <a:avLst/>
          </a:prstGeom>
          <a:noFill/>
          <a:ln/>
        </p:spPr>
        <p:txBody>
          <a:bodyPr wrap="square" lIns="0" tIns="0" rIns="0" bIns="0" rtlCol="0" anchor="t"/>
          <a:lstStyle/>
          <a:p>
            <a:pPr indent="0" marL="0">
              <a:buNone/>
            </a:pPr>
            <a:r>
              <a:rPr lang="en-US" sz="1400" dirty="0">
                <a:solidFill>
                  <a:srgbClr val="B7C3CF"/>
                </a:solidFill>
              </a:rPr>
              <a:t>Limitations: straight highway, scripted braking, exact GPS positions, fixed R, N and τ.</a:t>
            </a:r>
            <a:endParaRPr lang="en-US" sz="140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bg>
      <p:bgPr>
        <a:blipFill dpi="0" rotWithShape="1">
          <a:blip r:embed="rId1901">
            <a:lum/>
          </a:blip>
          <a:srcRect/>
          <a:stretch>
            <a:fillRect/>
          </a:stretch>
        </a:blipFill>
        <a:effectLst/>
      </p:bgPr>
    </p:bg>
    <p:spTree>
      <p:nvGrpSpPr>
        <p:cNvPr id="19001" name="S19 group"/>
        <p:cNvGrpSpPr/>
        <p:nvPr/>
      </p:nvGrpSpPr>
      <p:grpSpPr>
        <a:xfrm>
          <a:off x="0" y="0"/>
          <a:ext cx="0" cy="0"/>
          <a:chOff x="0" y="0"/>
          <a:chExt cx="0" cy="0"/>
        </a:xfrm>
      </p:grpSpPr>
      <p:sp>
        <p:nvSpPr>
          <p:cNvPr id="19002" name="S19 Text 0"/>
          <p:cNvSpPr txBox="1"/>
          <p:nvPr/>
        </p:nvSpPr>
        <p:spPr>
          <a:xfrm>
            <a:off x="685800" y="1783080"/>
            <a:ext cx="7680960" cy="1828800"/>
          </a:xfrm>
          <a:prstGeom prst="rect">
            <a:avLst/>
          </a:prstGeom>
          <a:noFill/>
          <a:ln/>
        </p:spPr>
        <p:txBody>
          <a:bodyPr wrap="square" lIns="0" tIns="0" rIns="0" bIns="0" rtlCol="0" anchor="b"/>
          <a:lstStyle/>
          <a:p>
            <a:pPr algn="l" indent="0" marL="0">
              <a:buNone/>
            </a:pPr>
            <a:r>
              <a:rPr lang="en-US" sz="5000" b="1" dirty="0">
                <a:solidFill>
                  <a:srgbClr val="F2F4F6"/>
                </a:solidFill>
                <a:latin typeface="Arial" pitchFamily="34" charset="0"/>
                <a:ea typeface="Arial" pitchFamily="34" charset="-122"/>
                <a:cs typeface="Arial" pitchFamily="34" charset="-120"/>
              </a:rPr>
              <a:t>THANK YOU</a:t>
            </a:r>
            <a:endParaRPr lang="en-US" sz="5000" dirty="0"/>
          </a:p>
        </p:txBody>
      </p:sp>
      <p:sp>
        <p:nvSpPr>
          <p:cNvPr id="19003" name="S19 Text 1"/>
          <p:cNvSpPr txBox="1"/>
          <p:nvPr/>
        </p:nvSpPr>
        <p:spPr>
          <a:xfrm>
            <a:off x="685800" y="3703320"/>
            <a:ext cx="7498080" cy="640080"/>
          </a:xfrm>
          <a:prstGeom prst="rect">
            <a:avLst/>
          </a:prstGeom>
          <a:noFill/>
          <a:ln/>
        </p:spPr>
        <p:txBody>
          <a:bodyPr wrap="square" lIns="0" tIns="0" rIns="0" bIns="0" rtlCol="0" anchor="t"/>
          <a:lstStyle/>
          <a:p>
            <a:pPr algn="l" indent="0" marL="0">
              <a:buNone/>
            </a:pPr>
            <a:r>
              <a:rPr lang="en-US" sz="2400" dirty="0">
                <a:solidFill>
                  <a:srgbClr val="FFB547"/>
                </a:solidFill>
              </a:rPr>
              <a:t>Questions?</a:t>
            </a:r>
            <a:endParaRPr lang="en-US" sz="2400" dirty="0"/>
          </a:p>
        </p:txBody>
      </p:sp>
      <p:sp>
        <p:nvSpPr>
          <p:cNvPr id="19004" name="S19 Text 2"/>
          <p:cNvSpPr txBox="1"/>
          <p:nvPr/>
        </p:nvSpPr>
        <p:spPr>
          <a:xfrm>
            <a:off x="685800" y="4572000"/>
            <a:ext cx="7772400" cy="1097280"/>
          </a:xfrm>
          <a:prstGeom prst="rect">
            <a:avLst/>
          </a:prstGeom>
          <a:noFill/>
          <a:ln/>
        </p:spPr>
        <p:txBody>
          <a:bodyPr wrap="square" lIns="0" tIns="0" rIns="0" bIns="0" rtlCol="0" anchor="t"/>
          <a:lstStyle/>
          <a:p>
            <a:pPr indent="0" marL="0">
              <a:spcAft>
                <a:spcPts val="1000"/>
              </a:spcAft>
              <a:buNone/>
            </a:pPr>
            <a:r>
              <a:rPr lang="en-US" sz="1700" dirty="0">
                <a:solidFill>
                  <a:srgbClr val="C9D3DD"/>
                </a:solidFill>
              </a:rPr>
              <a:t>Live demo: the animated replay of all three schemes on the same traffic, generated from the ns-3 trace.</a:t>
            </a:r>
            <a:endParaRPr lang="en-US" sz="1700" dirty="0"/>
          </a:p>
          <a:p>
            <a:pPr indent="0" marL="0">
              <a:spcAft>
                <a:spcPts val="1000"/>
              </a:spcAft>
              <a:buNone/>
            </a:pPr>
            <a:r>
              <a:rPr lang="en-US" sz="1400" dirty="0">
                <a:solidFill>
                  <a:srgbClr val="B7C3CF"/>
                </a:solidFill>
              </a:rPr>
              <a:t>[Name 1]  ·  [Name 2]  ·  [Name 3]  ·  [Name 4]  ·  Dept. of CSE, BMSCE</a:t>
            </a:r>
            <a:endParaRPr lang="en-US" sz="1700" dirty="0"/>
          </a:p>
        </p:txBody>
      </p:sp>
    </p:spTree>
  </p:cSld>
  <p:clrMapOvr>
    <a:masterClrMapping/>
  </p:clrMapOvr>
</p:sld>
</file>

<file path=ppt/theme/theme1.xml><?xml version="1.0" encoding="utf-8"?>
<a:theme xmlns:a="http://schemas.openxmlformats.org/drawingml/2006/main" name="Highway Alert">
  <a:themeElements>
    <a:clrScheme name="Highway Alert">
      <a:dk1>
        <a:srgbClr val="10161D"/>
      </a:dk1>
      <a:lt1>
        <a:srgbClr val="F2F4F6"/>
      </a:lt1>
      <a:dk2>
        <a:srgbClr val="18212B"/>
      </a:dk2>
      <a:lt2>
        <a:srgbClr val="FFFFFF"/>
      </a:lt2>
      <a:accent1>
        <a:srgbClr val="FFB547"/>
      </a:accent1>
      <a:accent2>
        <a:srgbClr val="43D0BF"/>
      </a:accent2>
      <a:accent3>
        <a:srgbClr val="2A78D6"/>
      </a:accent3>
      <a:accent4>
        <a:srgbClr val="EB6834"/>
      </a:accent4>
      <a:accent5>
        <a:srgbClr val="1BAF7A"/>
      </a:accent5>
      <a:accent6>
        <a:srgbClr val="FF6B6B"/>
      </a:accent6>
      <a:hlink>
        <a:srgbClr val="2A78D6"/>
      </a:hlink>
      <a:folHlink>
        <a:srgbClr val="6250D6"/>
      </a:folHlink>
    </a:clrScheme>
    <a:fontScheme name="Highway Alert">
      <a:majorFont>
        <a:latin typeface="Arial"/>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rial"/>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19</Slides>
  <Notes>19</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19</vt:i4>
      </vt:variant>
    </vt:vector>
  </HeadingPairs>
  <TitlesOfParts>
    <vt:vector size="22"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Smart Emergency Alert Broadcasting in VANET using ns-3</dc:title>
  <dc:subject>Network Programming AAT 2026-27, BMSCE</dc:subject>
  <dc:creator>Dept. of CSE, B.M.S. College of Engineering</dc:creator>
  <cp:lastModifiedBy>Dept. of CSE, B.M.S. College of Engineering</cp:lastModifiedBy>
  <cp:revision>1</cp:revision>
  <dcterms:created xsi:type="dcterms:W3CDTF">2026-10-29T15:01:23Z</dcterms:created>
  <dcterms:modified xsi:type="dcterms:W3CDTF">2026-10-29T15:01:23Z</dcterms:modified>
</cp:coreProperties>
</file>